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56" d="100"/>
          <a:sy n="56" d="100"/>
        </p:scale>
        <p:origin x="84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C6E7B85-2FBF-4D23-97BE-19332FBE2149}" type="datetimeFigureOut">
              <a:rPr lang="ru-RU" smtClean="0"/>
              <a:t>09.09.2016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916C1B-94CB-41C9-BEB7-C1570E10FCBE}" type="slidenum">
              <a:rPr lang="ru-RU" smtClean="0"/>
              <a:t>‹#›</a:t>
            </a:fld>
            <a:endParaRPr lang="ru-RU"/>
          </a:p>
        </p:txBody>
      </p:sp>
    </p:spTree>
    <p:extLst>
      <p:ext uri="{BB962C8B-B14F-4D97-AF65-F5344CB8AC3E}">
        <p14:creationId xmlns:p14="http://schemas.microsoft.com/office/powerpoint/2010/main" val="3035740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C6E7B85-2FBF-4D23-97BE-19332FBE2149}" type="datetimeFigureOut">
              <a:rPr lang="ru-RU" smtClean="0"/>
              <a:t>09.09.2016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916C1B-94CB-41C9-BEB7-C1570E10FCBE}" type="slidenum">
              <a:rPr lang="ru-RU" smtClean="0"/>
              <a:t>‹#›</a:t>
            </a:fld>
            <a:endParaRPr lang="ru-RU"/>
          </a:p>
        </p:txBody>
      </p:sp>
    </p:spTree>
    <p:extLst>
      <p:ext uri="{BB962C8B-B14F-4D97-AF65-F5344CB8AC3E}">
        <p14:creationId xmlns:p14="http://schemas.microsoft.com/office/powerpoint/2010/main" val="4155801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C6E7B85-2FBF-4D23-97BE-19332FBE2149}" type="datetimeFigureOut">
              <a:rPr lang="ru-RU" smtClean="0"/>
              <a:t>09.09.2016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916C1B-94CB-41C9-BEB7-C1570E10FCBE}" type="slidenum">
              <a:rPr lang="ru-RU" smtClean="0"/>
              <a:t>‹#›</a:t>
            </a:fld>
            <a:endParaRPr lang="ru-RU"/>
          </a:p>
        </p:txBody>
      </p:sp>
    </p:spTree>
    <p:extLst>
      <p:ext uri="{BB962C8B-B14F-4D97-AF65-F5344CB8AC3E}">
        <p14:creationId xmlns:p14="http://schemas.microsoft.com/office/powerpoint/2010/main" val="2122179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C6E7B85-2FBF-4D23-97BE-19332FBE2149}" type="datetimeFigureOut">
              <a:rPr lang="ru-RU" smtClean="0"/>
              <a:t>09.09.2016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916C1B-94CB-41C9-BEB7-C1570E10FCBE}" type="slidenum">
              <a:rPr lang="ru-RU" smtClean="0"/>
              <a:t>‹#›</a:t>
            </a:fld>
            <a:endParaRPr lang="ru-RU"/>
          </a:p>
        </p:txBody>
      </p:sp>
    </p:spTree>
    <p:extLst>
      <p:ext uri="{BB962C8B-B14F-4D97-AF65-F5344CB8AC3E}">
        <p14:creationId xmlns:p14="http://schemas.microsoft.com/office/powerpoint/2010/main" val="3441149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C6E7B85-2FBF-4D23-97BE-19332FBE2149}" type="datetimeFigureOut">
              <a:rPr lang="ru-RU" smtClean="0"/>
              <a:t>09.09.2016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916C1B-94CB-41C9-BEB7-C1570E10FCBE}" type="slidenum">
              <a:rPr lang="ru-RU" smtClean="0"/>
              <a:t>‹#›</a:t>
            </a:fld>
            <a:endParaRPr lang="ru-RU"/>
          </a:p>
        </p:txBody>
      </p:sp>
    </p:spTree>
    <p:extLst>
      <p:ext uri="{BB962C8B-B14F-4D97-AF65-F5344CB8AC3E}">
        <p14:creationId xmlns:p14="http://schemas.microsoft.com/office/powerpoint/2010/main" val="20622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C6E7B85-2FBF-4D23-97BE-19332FBE2149}" type="datetimeFigureOut">
              <a:rPr lang="ru-RU" smtClean="0"/>
              <a:t>09.09.2016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4916C1B-94CB-41C9-BEB7-C1570E10FCBE}" type="slidenum">
              <a:rPr lang="ru-RU" smtClean="0"/>
              <a:t>‹#›</a:t>
            </a:fld>
            <a:endParaRPr lang="ru-RU"/>
          </a:p>
        </p:txBody>
      </p:sp>
    </p:spTree>
    <p:extLst>
      <p:ext uri="{BB962C8B-B14F-4D97-AF65-F5344CB8AC3E}">
        <p14:creationId xmlns:p14="http://schemas.microsoft.com/office/powerpoint/2010/main" val="847135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C6E7B85-2FBF-4D23-97BE-19332FBE2149}" type="datetimeFigureOut">
              <a:rPr lang="ru-RU" smtClean="0"/>
              <a:t>09.09.2016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4916C1B-94CB-41C9-BEB7-C1570E10FCBE}" type="slidenum">
              <a:rPr lang="ru-RU" smtClean="0"/>
              <a:t>‹#›</a:t>
            </a:fld>
            <a:endParaRPr lang="ru-RU"/>
          </a:p>
        </p:txBody>
      </p:sp>
    </p:spTree>
    <p:extLst>
      <p:ext uri="{BB962C8B-B14F-4D97-AF65-F5344CB8AC3E}">
        <p14:creationId xmlns:p14="http://schemas.microsoft.com/office/powerpoint/2010/main" val="498840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C6E7B85-2FBF-4D23-97BE-19332FBE2149}" type="datetimeFigureOut">
              <a:rPr lang="ru-RU" smtClean="0"/>
              <a:t>09.09.2016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4916C1B-94CB-41C9-BEB7-C1570E10FCBE}" type="slidenum">
              <a:rPr lang="ru-RU" smtClean="0"/>
              <a:t>‹#›</a:t>
            </a:fld>
            <a:endParaRPr lang="ru-RU"/>
          </a:p>
        </p:txBody>
      </p:sp>
    </p:spTree>
    <p:extLst>
      <p:ext uri="{BB962C8B-B14F-4D97-AF65-F5344CB8AC3E}">
        <p14:creationId xmlns:p14="http://schemas.microsoft.com/office/powerpoint/2010/main" val="3661707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C6E7B85-2FBF-4D23-97BE-19332FBE2149}" type="datetimeFigureOut">
              <a:rPr lang="ru-RU" smtClean="0"/>
              <a:t>09.09.2016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4916C1B-94CB-41C9-BEB7-C1570E10FCBE}" type="slidenum">
              <a:rPr lang="ru-RU" smtClean="0"/>
              <a:t>‹#›</a:t>
            </a:fld>
            <a:endParaRPr lang="ru-RU"/>
          </a:p>
        </p:txBody>
      </p:sp>
    </p:spTree>
    <p:extLst>
      <p:ext uri="{BB962C8B-B14F-4D97-AF65-F5344CB8AC3E}">
        <p14:creationId xmlns:p14="http://schemas.microsoft.com/office/powerpoint/2010/main" val="3778964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C6E7B85-2FBF-4D23-97BE-19332FBE2149}" type="datetimeFigureOut">
              <a:rPr lang="ru-RU" smtClean="0"/>
              <a:t>09.09.2016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4916C1B-94CB-41C9-BEB7-C1570E10FCBE}" type="slidenum">
              <a:rPr lang="ru-RU" smtClean="0"/>
              <a:t>‹#›</a:t>
            </a:fld>
            <a:endParaRPr lang="ru-RU"/>
          </a:p>
        </p:txBody>
      </p:sp>
    </p:spTree>
    <p:extLst>
      <p:ext uri="{BB962C8B-B14F-4D97-AF65-F5344CB8AC3E}">
        <p14:creationId xmlns:p14="http://schemas.microsoft.com/office/powerpoint/2010/main" val="3007192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C6E7B85-2FBF-4D23-97BE-19332FBE2149}" type="datetimeFigureOut">
              <a:rPr lang="ru-RU" smtClean="0"/>
              <a:t>09.09.2016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4916C1B-94CB-41C9-BEB7-C1570E10FCBE}" type="slidenum">
              <a:rPr lang="ru-RU" smtClean="0"/>
              <a:t>‹#›</a:t>
            </a:fld>
            <a:endParaRPr lang="ru-RU"/>
          </a:p>
        </p:txBody>
      </p:sp>
    </p:spTree>
    <p:extLst>
      <p:ext uri="{BB962C8B-B14F-4D97-AF65-F5344CB8AC3E}">
        <p14:creationId xmlns:p14="http://schemas.microsoft.com/office/powerpoint/2010/main" val="3917925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6E7B85-2FBF-4D23-97BE-19332FBE2149}" type="datetimeFigureOut">
              <a:rPr lang="ru-RU" smtClean="0"/>
              <a:t>09.09.2016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916C1B-94CB-41C9-BEB7-C1570E10FCBE}" type="slidenum">
              <a:rPr lang="ru-RU" smtClean="0"/>
              <a:t>‹#›</a:t>
            </a:fld>
            <a:endParaRPr lang="ru-RU"/>
          </a:p>
        </p:txBody>
      </p:sp>
    </p:spTree>
    <p:extLst>
      <p:ext uri="{BB962C8B-B14F-4D97-AF65-F5344CB8AC3E}">
        <p14:creationId xmlns:p14="http://schemas.microsoft.com/office/powerpoint/2010/main" val="915009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1134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Изображение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60606" y="795924"/>
            <a:ext cx="5507618" cy="1451679"/>
          </a:xfrm>
          <a:prstGeom prst="rect">
            <a:avLst/>
          </a:prstGeom>
          <a:noFill/>
        </p:spPr>
        <p:txBody>
          <a:bodyPr wrap="square" rtlCol="0">
            <a:spAutoFit/>
          </a:bodyPr>
          <a:lstStyle/>
          <a:p>
            <a:pPr>
              <a:lnSpc>
                <a:spcPts val="5333"/>
              </a:lnSpc>
            </a:pPr>
            <a:r>
              <a:rPr lang="ru-RU" sz="4267" b="1" spc="200" dirty="0" smtClean="0">
                <a:latin typeface="Museo Sans Cyrl 900" charset="0"/>
                <a:ea typeface="Museo Sans Cyrl 900" charset="0"/>
                <a:cs typeface="Museo Sans Cyrl 900" charset="0"/>
              </a:rPr>
              <a:t>Триггер</a:t>
            </a:r>
          </a:p>
          <a:p>
            <a:pPr>
              <a:lnSpc>
                <a:spcPts val="5333"/>
              </a:lnSpc>
            </a:pPr>
            <a:r>
              <a:rPr lang="ru-RU" sz="4267" b="1" spc="200" dirty="0" smtClean="0">
                <a:latin typeface="Museo Sans Cyrl 900" charset="0"/>
                <a:ea typeface="Museo Sans Cyrl 900" charset="0"/>
                <a:cs typeface="Museo Sans Cyrl 900" charset="0"/>
              </a:rPr>
              <a:t>«Знакомство</a:t>
            </a:r>
            <a:r>
              <a:rPr lang="ru-RU" sz="4267" b="1" spc="200" dirty="0">
                <a:latin typeface="Museo Sans Cyrl 900" charset="0"/>
                <a:ea typeface="Museo Sans Cyrl 900" charset="0"/>
                <a:cs typeface="Museo Sans Cyrl 900" charset="0"/>
              </a:rPr>
              <a:t>»</a:t>
            </a:r>
          </a:p>
        </p:txBody>
      </p:sp>
      <p:sp>
        <p:nvSpPr>
          <p:cNvPr id="7" name="TextBox 6"/>
          <p:cNvSpPr txBox="1"/>
          <p:nvPr/>
        </p:nvSpPr>
        <p:spPr>
          <a:xfrm>
            <a:off x="1071707" y="2498164"/>
            <a:ext cx="9888213" cy="3046988"/>
          </a:xfrm>
          <a:prstGeom prst="rect">
            <a:avLst/>
          </a:prstGeom>
          <a:noFill/>
        </p:spPr>
        <p:txBody>
          <a:bodyPr wrap="square" rtlCol="0">
            <a:spAutoFit/>
          </a:bodyPr>
          <a:lstStyle/>
          <a:p>
            <a:r>
              <a:rPr lang="ru-RU" sz="1600" dirty="0">
                <a:latin typeface="Museo Sans Cyrl 300" panose="02000000000000000000" pitchFamily="50" charset="-52"/>
                <a:cs typeface="Arial" panose="020B0604020202020204" pitchFamily="34" charset="0"/>
              </a:rPr>
              <a:t>Мы отдаём предпочтение людям и продуктам, с которыми хорошо знакомы. Чем чаще вы видите что-то, тем большую симпатию проявляете. Знакомства — это зона комфорта. Например, при выборе продукции среди знакомых фирм мы испытываем меньший стресс, чем при выборе из продуктовой линейки неизвестных производителей. Потому что мы подсознательно уверены, что вероятность обмана при знакомстве снижается.</a:t>
            </a:r>
          </a:p>
          <a:p>
            <a:endParaRPr lang="ru-RU" sz="1600" dirty="0">
              <a:latin typeface="Museo Sans Cyrl 300" panose="02000000000000000000" pitchFamily="50" charset="-52"/>
              <a:cs typeface="Arial" panose="020B0604020202020204" pitchFamily="34" charset="0"/>
            </a:endParaRPr>
          </a:p>
          <a:p>
            <a:r>
              <a:rPr lang="ru-RU" sz="1600" dirty="0">
                <a:latin typeface="Museo Sans Cyrl 300" panose="02000000000000000000" pitchFamily="50" charset="-52"/>
                <a:cs typeface="Arial" panose="020B0604020202020204" pitchFamily="34" charset="0"/>
              </a:rPr>
              <a:t>Если вам потребовалась фотосъёмка, и у вас есть знакомый фотограф, вероятнее всего, вы обратитесь именно к нему, так как уровень доверия к нему выше, чем к незнакомому.</a:t>
            </a:r>
          </a:p>
          <a:p>
            <a:endParaRPr lang="ru-RU" sz="1600" dirty="0">
              <a:latin typeface="Museo Sans Cyrl 300" panose="02000000000000000000" pitchFamily="50" charset="-52"/>
              <a:cs typeface="Arial" panose="020B0604020202020204" pitchFamily="34" charset="0"/>
            </a:endParaRPr>
          </a:p>
          <a:p>
            <a:r>
              <a:rPr lang="ru-RU" sz="1600" dirty="0">
                <a:latin typeface="Museo Sans Cyrl 300" panose="02000000000000000000" pitchFamily="50" charset="-52"/>
                <a:cs typeface="Arial" panose="020B0604020202020204" pitchFamily="34" charset="0"/>
              </a:rPr>
              <a:t>Будьте все время на виду у своей целевой аудитории. Так покупатель вас запомнит и будет относиться более доверительно. Постепенное утепление через знакомство позволяет снимать общие возражения из ряда: дорого, долго, некачественно и страх быть обманутым.</a:t>
            </a:r>
          </a:p>
        </p:txBody>
      </p:sp>
    </p:spTree>
    <p:extLst>
      <p:ext uri="{BB962C8B-B14F-4D97-AF65-F5344CB8AC3E}">
        <p14:creationId xmlns:p14="http://schemas.microsoft.com/office/powerpoint/2010/main" val="3039683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060" y="596231"/>
            <a:ext cx="1677329" cy="1677329"/>
          </a:xfrm>
          <a:prstGeom prst="rect">
            <a:avLst/>
          </a:prstGeom>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5605" y="2840273"/>
            <a:ext cx="1841115" cy="1841115"/>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7163" y="5336406"/>
            <a:ext cx="2124348" cy="424870"/>
          </a:xfrm>
          <a:prstGeom prst="rect">
            <a:avLst/>
          </a:prstGeom>
        </p:spPr>
      </p:pic>
      <p:sp>
        <p:nvSpPr>
          <p:cNvPr id="8" name="Прямоугольник 7"/>
          <p:cNvSpPr/>
          <p:nvPr/>
        </p:nvSpPr>
        <p:spPr>
          <a:xfrm>
            <a:off x="0" y="-1"/>
            <a:ext cx="5654842" cy="6858001"/>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Изображение 2"/>
          <p:cNvPicPr>
            <a:picLocks noChangeAspect="1"/>
          </p:cNvPicPr>
          <p:nvPr/>
        </p:nvPicPr>
        <p:blipFill rotWithShape="1">
          <a:blip r:embed="rId5">
            <a:extLst>
              <a:ext uri="{28A0092B-C50C-407E-A947-70E740481C1C}">
                <a14:useLocalDpi xmlns:a14="http://schemas.microsoft.com/office/drawing/2010/main" val="0"/>
              </a:ext>
            </a:extLst>
          </a:blip>
          <a:srcRect l="44250"/>
          <a:stretch/>
        </p:blipFill>
        <p:spPr>
          <a:xfrm>
            <a:off x="5394960" y="0"/>
            <a:ext cx="6797040" cy="6858000"/>
          </a:xfrm>
          <a:prstGeom prst="rect">
            <a:avLst/>
          </a:prstGeom>
          <a:effectLst>
            <a:outerShdw blurRad="50800" dist="38100" dir="10800000" algn="r" rotWithShape="0">
              <a:prstClr val="black">
                <a:alpha val="40000"/>
              </a:prstClr>
            </a:outerShdw>
          </a:effectLst>
        </p:spPr>
      </p:pic>
      <p:sp>
        <p:nvSpPr>
          <p:cNvPr id="6" name="TextBox 5"/>
          <p:cNvSpPr txBox="1"/>
          <p:nvPr/>
        </p:nvSpPr>
        <p:spPr>
          <a:xfrm>
            <a:off x="6728976" y="792971"/>
            <a:ext cx="4766338" cy="3708708"/>
          </a:xfrm>
          <a:prstGeom prst="rect">
            <a:avLst/>
          </a:prstGeom>
          <a:noFill/>
        </p:spPr>
        <p:txBody>
          <a:bodyPr wrap="square" rtlCol="0">
            <a:spAutoFit/>
          </a:bodyPr>
          <a:lstStyle/>
          <a:p>
            <a:pPr>
              <a:lnSpc>
                <a:spcPts val="4667"/>
              </a:lnSpc>
            </a:pPr>
            <a:r>
              <a:rPr lang="ru-RU" sz="2400" dirty="0" smtClean="0">
                <a:solidFill>
                  <a:schemeClr val="bg1">
                    <a:alpha val="50000"/>
                  </a:schemeClr>
                </a:solidFill>
                <a:latin typeface="Museo Sans Cyrl 100" charset="0"/>
                <a:ea typeface="Museo Sans Cyrl 100" charset="0"/>
                <a:cs typeface="Museo Sans Cyrl 100" charset="0"/>
              </a:rPr>
              <a:t>Пример</a:t>
            </a:r>
            <a:r>
              <a:rPr lang="ru-RU" sz="4267" dirty="0">
                <a:solidFill>
                  <a:schemeClr val="bg1"/>
                </a:solidFill>
                <a:latin typeface="Museo Sans Cyrl 500" charset="0"/>
                <a:ea typeface="Museo Sans Cyrl 500" charset="0"/>
                <a:cs typeface="Museo Sans Cyrl 500" charset="0"/>
              </a:rPr>
              <a:t/>
            </a:r>
            <a:br>
              <a:rPr lang="ru-RU" sz="4267" dirty="0">
                <a:solidFill>
                  <a:schemeClr val="bg1"/>
                </a:solidFill>
                <a:latin typeface="Museo Sans Cyrl 500" charset="0"/>
                <a:ea typeface="Museo Sans Cyrl 500" charset="0"/>
                <a:cs typeface="Museo Sans Cyrl 500" charset="0"/>
              </a:rPr>
            </a:br>
            <a:r>
              <a:rPr lang="ru-RU" sz="4267" spc="-200" dirty="0" smtClean="0">
                <a:solidFill>
                  <a:schemeClr val="bg1"/>
                </a:solidFill>
                <a:latin typeface="Museo Sans Cyrl 500" charset="0"/>
                <a:ea typeface="Museo Sans Cyrl 500" charset="0"/>
                <a:cs typeface="Museo Sans Cyrl 500" charset="0"/>
              </a:rPr>
              <a:t>Спортивные</a:t>
            </a:r>
          </a:p>
          <a:p>
            <a:pPr>
              <a:lnSpc>
                <a:spcPts val="4667"/>
              </a:lnSpc>
            </a:pPr>
            <a:r>
              <a:rPr lang="ru-RU" sz="4267" spc="-200" dirty="0" smtClean="0">
                <a:solidFill>
                  <a:schemeClr val="bg1"/>
                </a:solidFill>
                <a:latin typeface="Museo Sans Cyrl 500" charset="0"/>
                <a:ea typeface="Museo Sans Cyrl 500" charset="0"/>
                <a:cs typeface="Museo Sans Cyrl 500" charset="0"/>
              </a:rPr>
              <a:t>товары</a:t>
            </a:r>
            <a:endParaRPr lang="ru-RU" sz="4267" spc="-200" dirty="0">
              <a:solidFill>
                <a:schemeClr val="bg1"/>
              </a:solidFill>
              <a:latin typeface="Museo Sans Cyrl 500" charset="0"/>
              <a:ea typeface="Museo Sans Cyrl 500" charset="0"/>
              <a:cs typeface="Museo Sans Cyrl 500" charset="0"/>
            </a:endParaRPr>
          </a:p>
          <a:p>
            <a:pPr>
              <a:lnSpc>
                <a:spcPts val="4667"/>
              </a:lnSpc>
            </a:pPr>
            <a:endParaRPr lang="ru-RU" sz="4267" spc="-200" dirty="0">
              <a:solidFill>
                <a:schemeClr val="bg1"/>
              </a:solidFill>
              <a:latin typeface="Museo Sans Cyrl 500" charset="0"/>
              <a:ea typeface="Museo Sans Cyrl 500" charset="0"/>
              <a:cs typeface="Museo Sans Cyrl 500" charset="0"/>
            </a:endParaRPr>
          </a:p>
          <a:p>
            <a:pPr>
              <a:lnSpc>
                <a:spcPts val="4667"/>
              </a:lnSpc>
            </a:pPr>
            <a:endParaRPr lang="ru-RU" sz="4267" spc="-200" dirty="0">
              <a:solidFill>
                <a:schemeClr val="bg1"/>
              </a:solidFill>
              <a:latin typeface="Museo Sans Cyrl 500" charset="0"/>
              <a:ea typeface="Museo Sans Cyrl 500" charset="0"/>
              <a:cs typeface="Museo Sans Cyrl 500" charset="0"/>
            </a:endParaRPr>
          </a:p>
          <a:p>
            <a:pPr>
              <a:lnSpc>
                <a:spcPts val="4667"/>
              </a:lnSpc>
            </a:pPr>
            <a:endParaRPr lang="ru-RU" sz="4267" spc="-200" dirty="0">
              <a:solidFill>
                <a:schemeClr val="bg1"/>
              </a:solidFill>
              <a:latin typeface="Museo Sans Cyrl 500" charset="0"/>
              <a:ea typeface="Museo Sans Cyrl 500" charset="0"/>
              <a:cs typeface="Museo Sans Cyrl 500" charset="0"/>
            </a:endParaRPr>
          </a:p>
        </p:txBody>
      </p:sp>
      <p:sp>
        <p:nvSpPr>
          <p:cNvPr id="7" name="TextBox 6"/>
          <p:cNvSpPr txBox="1"/>
          <p:nvPr/>
        </p:nvSpPr>
        <p:spPr>
          <a:xfrm>
            <a:off x="6755101" y="3100193"/>
            <a:ext cx="4740213" cy="2308324"/>
          </a:xfrm>
          <a:prstGeom prst="rect">
            <a:avLst/>
          </a:prstGeom>
          <a:noFill/>
        </p:spPr>
        <p:txBody>
          <a:bodyPr wrap="square" rtlCol="0">
            <a:spAutoFit/>
          </a:bodyPr>
          <a:lstStyle/>
          <a:p>
            <a:r>
              <a:rPr lang="ru-RU" sz="2400" dirty="0" smtClean="0">
                <a:solidFill>
                  <a:schemeClr val="bg1"/>
                </a:solidFill>
                <a:latin typeface="MuseoSansCyrl-100" charset="0"/>
                <a:ea typeface="Museo Sans Cyrl 500" charset="0"/>
                <a:cs typeface="Museo Sans Cyrl 500" charset="0"/>
              </a:rPr>
              <a:t>Вы наблюдаете рекламу брендовых спортивных товаров на самих людях, </a:t>
            </a:r>
            <a:r>
              <a:rPr lang="ru-RU" sz="2400" dirty="0" err="1" smtClean="0">
                <a:solidFill>
                  <a:schemeClr val="bg1"/>
                </a:solidFill>
                <a:latin typeface="MuseoSansCyrl-100" charset="0"/>
                <a:ea typeface="Museo Sans Cyrl 500" charset="0"/>
                <a:cs typeface="Museo Sans Cyrl 500" charset="0"/>
              </a:rPr>
              <a:t>билбордах</a:t>
            </a:r>
            <a:r>
              <a:rPr lang="ru-RU" sz="2400" dirty="0" smtClean="0">
                <a:solidFill>
                  <a:schemeClr val="bg1"/>
                </a:solidFill>
                <a:latin typeface="MuseoSansCyrl-100" charset="0"/>
                <a:ea typeface="Museo Sans Cyrl 500" charset="0"/>
                <a:cs typeface="Museo Sans Cyrl 500" charset="0"/>
              </a:rPr>
              <a:t>, в журналах,  социальных сетях, пластиковых пакетах и городских мероприятиях.</a:t>
            </a:r>
            <a:endParaRPr lang="ru-RU" sz="2400" dirty="0">
              <a:solidFill>
                <a:schemeClr val="bg1"/>
              </a:solidFill>
              <a:latin typeface="MuseoSansCyrl-100" charset="0"/>
              <a:ea typeface="Museo Sans Cyrl 500" charset="0"/>
              <a:cs typeface="Museo Sans Cyrl 500" charset="0"/>
            </a:endParaRPr>
          </a:p>
        </p:txBody>
      </p:sp>
    </p:spTree>
    <p:extLst>
      <p:ext uri="{BB962C8B-B14F-4D97-AF65-F5344CB8AC3E}">
        <p14:creationId xmlns:p14="http://schemas.microsoft.com/office/powerpoint/2010/main" val="2118173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801788" y="1695876"/>
            <a:ext cx="3220786" cy="695062"/>
          </a:xfrm>
          <a:prstGeom prst="rect">
            <a:avLst/>
          </a:prstGeom>
          <a:noFill/>
        </p:spPr>
        <p:txBody>
          <a:bodyPr wrap="square" rtlCol="0">
            <a:spAutoFit/>
          </a:bodyPr>
          <a:lstStyle/>
          <a:p>
            <a:pPr>
              <a:lnSpc>
                <a:spcPts val="4667"/>
              </a:lnSpc>
            </a:pPr>
            <a:r>
              <a:rPr lang="ru-RU" sz="3200" spc="-133" dirty="0">
                <a:latin typeface="Museo Sans Cyrl 300" charset="0"/>
                <a:ea typeface="Museo Sans Cyrl 300" charset="0"/>
                <a:cs typeface="Museo Sans Cyrl 300" charset="0"/>
              </a:rPr>
              <a:t>Шаг 1. Оценка</a:t>
            </a:r>
          </a:p>
        </p:txBody>
      </p:sp>
      <p:sp>
        <p:nvSpPr>
          <p:cNvPr id="5" name="TextBox 4"/>
          <p:cNvSpPr txBox="1"/>
          <p:nvPr/>
        </p:nvSpPr>
        <p:spPr>
          <a:xfrm>
            <a:off x="1795762" y="1143559"/>
            <a:ext cx="4790274" cy="772006"/>
          </a:xfrm>
          <a:prstGeom prst="rect">
            <a:avLst/>
          </a:prstGeom>
          <a:noFill/>
        </p:spPr>
        <p:txBody>
          <a:bodyPr wrap="square" rtlCol="0">
            <a:spAutoFit/>
          </a:bodyPr>
          <a:lstStyle/>
          <a:p>
            <a:pPr>
              <a:lnSpc>
                <a:spcPts val="5333"/>
              </a:lnSpc>
            </a:pPr>
            <a:r>
              <a:rPr lang="ru-RU" sz="4267" b="1" spc="200" dirty="0">
                <a:latin typeface="Museo Sans Cyrl 900" charset="0"/>
                <a:ea typeface="Museo Sans Cyrl 900" charset="0"/>
                <a:cs typeface="Museo Sans Cyrl 900" charset="0"/>
              </a:rPr>
              <a:t>Как внедрить?</a:t>
            </a:r>
          </a:p>
        </p:txBody>
      </p:sp>
      <p:sp>
        <p:nvSpPr>
          <p:cNvPr id="8" name="TextBox 7"/>
          <p:cNvSpPr txBox="1"/>
          <p:nvPr/>
        </p:nvSpPr>
        <p:spPr>
          <a:xfrm>
            <a:off x="1483833" y="2470716"/>
            <a:ext cx="9330912" cy="1815882"/>
          </a:xfrm>
          <a:prstGeom prst="rect">
            <a:avLst/>
          </a:prstGeom>
          <a:noFill/>
        </p:spPr>
        <p:txBody>
          <a:bodyPr wrap="square" rtlCol="0">
            <a:spAutoFit/>
          </a:bodyPr>
          <a:lstStyle/>
          <a:p>
            <a:pPr marL="342900" indent="-342900">
              <a:buFont typeface="+mj-lt"/>
              <a:buAutoNum type="arabicPeriod"/>
            </a:pPr>
            <a:r>
              <a:rPr lang="ru-RU" sz="1600" dirty="0">
                <a:latin typeface="Museo Sans Cyrl 300" panose="02000000000000000000" pitchFamily="50" charset="-52"/>
                <a:cs typeface="Arial" panose="020B0604020202020204" pitchFamily="34" charset="0"/>
              </a:rPr>
              <a:t>Опишите портрет вашей целевой аудитории максимально детально: пол, возраст, уровень дохода, социальный статус, где проводят время и </a:t>
            </a:r>
            <a:r>
              <a:rPr lang="ru-RU" sz="1600" dirty="0" smtClean="0">
                <a:latin typeface="Museo Sans Cyrl 300" panose="02000000000000000000" pitchFamily="50" charset="-52"/>
                <a:cs typeface="Arial" panose="020B0604020202020204" pitchFamily="34" charset="0"/>
              </a:rPr>
              <a:t>прочее.</a:t>
            </a:r>
            <a:endParaRPr lang="en-US" sz="1600" dirty="0">
              <a:latin typeface="Museo Sans Cyrl 300" panose="02000000000000000000" pitchFamily="50" charset="-52"/>
              <a:cs typeface="Arial" panose="020B0604020202020204" pitchFamily="34" charset="0"/>
            </a:endParaRPr>
          </a:p>
          <a:p>
            <a:pPr marL="342900" indent="-342900">
              <a:buFont typeface="+mj-lt"/>
              <a:buAutoNum type="arabicPeriod"/>
            </a:pPr>
            <a:r>
              <a:rPr lang="ru-RU" sz="1600" dirty="0" smtClean="0">
                <a:latin typeface="Museo Sans Cyrl 300" panose="02000000000000000000" pitchFamily="50" charset="-52"/>
                <a:cs typeface="Arial" panose="020B0604020202020204" pitchFamily="34" charset="0"/>
              </a:rPr>
              <a:t>Составьте </a:t>
            </a:r>
            <a:r>
              <a:rPr lang="ru-RU" sz="1600" dirty="0">
                <a:latin typeface="Museo Sans Cyrl 300" panose="02000000000000000000" pitchFamily="50" charset="-52"/>
                <a:cs typeface="Arial" panose="020B0604020202020204" pitchFamily="34" charset="0"/>
              </a:rPr>
              <a:t>список из 10-15 рекламных объявлений и мест их расположения, которые можно использовать для постоянного контакта с покупателями, опираясь на портрет целевой аудитории. Например, газета и рекламные баннеры, которые читают по дороге на работу, реклама в кафе рядом с офисом, реклама в социальных сетях где общаются покупатели.</a:t>
            </a:r>
          </a:p>
        </p:txBody>
      </p:sp>
    </p:spTree>
    <p:extLst>
      <p:ext uri="{BB962C8B-B14F-4D97-AF65-F5344CB8AC3E}">
        <p14:creationId xmlns:p14="http://schemas.microsoft.com/office/powerpoint/2010/main" val="2444281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805712" y="1708755"/>
            <a:ext cx="4025245" cy="695062"/>
          </a:xfrm>
          <a:prstGeom prst="rect">
            <a:avLst/>
          </a:prstGeom>
          <a:noFill/>
        </p:spPr>
        <p:txBody>
          <a:bodyPr wrap="square" rtlCol="0">
            <a:spAutoFit/>
          </a:bodyPr>
          <a:lstStyle/>
          <a:p>
            <a:pPr>
              <a:lnSpc>
                <a:spcPts val="4667"/>
              </a:lnSpc>
            </a:pPr>
            <a:r>
              <a:rPr lang="ru-RU" sz="3200" spc="-133" dirty="0">
                <a:latin typeface="Museo Sans Cyrl 300" charset="0"/>
                <a:ea typeface="Museo Sans Cyrl 300" charset="0"/>
                <a:cs typeface="Museo Sans Cyrl 300" charset="0"/>
              </a:rPr>
              <a:t>Шаг 2. Внедрение</a:t>
            </a:r>
          </a:p>
        </p:txBody>
      </p:sp>
      <p:sp>
        <p:nvSpPr>
          <p:cNvPr id="5" name="TextBox 4"/>
          <p:cNvSpPr txBox="1"/>
          <p:nvPr/>
        </p:nvSpPr>
        <p:spPr>
          <a:xfrm>
            <a:off x="1809390" y="1143559"/>
            <a:ext cx="6685253" cy="772006"/>
          </a:xfrm>
          <a:prstGeom prst="rect">
            <a:avLst/>
          </a:prstGeom>
          <a:noFill/>
        </p:spPr>
        <p:txBody>
          <a:bodyPr wrap="square" rtlCol="0">
            <a:spAutoFit/>
          </a:bodyPr>
          <a:lstStyle/>
          <a:p>
            <a:pPr>
              <a:lnSpc>
                <a:spcPts val="5333"/>
              </a:lnSpc>
            </a:pPr>
            <a:r>
              <a:rPr lang="ru-RU" sz="4267" b="1" spc="200" dirty="0">
                <a:latin typeface="Museo Sans Cyrl 900" charset="0"/>
                <a:ea typeface="Museo Sans Cyrl 900" charset="0"/>
                <a:cs typeface="Museo Sans Cyrl 900" charset="0"/>
              </a:rPr>
              <a:t>Как внедрить?</a:t>
            </a:r>
          </a:p>
        </p:txBody>
      </p:sp>
      <p:sp>
        <p:nvSpPr>
          <p:cNvPr id="8" name="TextBox 7"/>
          <p:cNvSpPr txBox="1"/>
          <p:nvPr/>
        </p:nvSpPr>
        <p:spPr>
          <a:xfrm>
            <a:off x="1483832" y="2470715"/>
            <a:ext cx="9330912" cy="3539430"/>
          </a:xfrm>
          <a:prstGeom prst="rect">
            <a:avLst/>
          </a:prstGeom>
          <a:noFill/>
        </p:spPr>
        <p:txBody>
          <a:bodyPr wrap="square" rtlCol="0">
            <a:spAutoFit/>
          </a:bodyPr>
          <a:lstStyle/>
          <a:p>
            <a:pPr marL="342900" indent="-342900">
              <a:buFont typeface="+mj-lt"/>
              <a:buAutoNum type="arabicPeriod"/>
            </a:pPr>
            <a:r>
              <a:rPr lang="ru-RU" sz="1600" dirty="0">
                <a:latin typeface="Museo Sans Cyrl 300" panose="02000000000000000000" pitchFamily="50" charset="-52"/>
                <a:cs typeface="Arial" panose="020B0604020202020204" pitchFamily="34" charset="0"/>
              </a:rPr>
              <a:t>Придумайте подходящее предложение для каждого рекламного канала. Например, для газеты это — купон со скидкой, который можно вырезать, а для посадочной страницы — это ссылка на скачивание полезных материалов в обмен на </a:t>
            </a:r>
            <a:r>
              <a:rPr lang="ru-RU" sz="1600" dirty="0" smtClean="0">
                <a:latin typeface="Museo Sans Cyrl 300" panose="02000000000000000000" pitchFamily="50" charset="-52"/>
                <a:cs typeface="Arial" panose="020B0604020202020204" pitchFamily="34" charset="0"/>
              </a:rPr>
              <a:t>контакты.</a:t>
            </a:r>
            <a:endParaRPr lang="en-US" sz="1600" dirty="0">
              <a:latin typeface="Museo Sans Cyrl 300" panose="02000000000000000000" pitchFamily="50" charset="-52"/>
              <a:cs typeface="Arial" panose="020B0604020202020204" pitchFamily="34" charset="0"/>
            </a:endParaRPr>
          </a:p>
          <a:p>
            <a:pPr marL="342900" indent="-342900">
              <a:buFont typeface="+mj-lt"/>
              <a:buAutoNum type="arabicPeriod"/>
            </a:pPr>
            <a:r>
              <a:rPr lang="ru-RU" sz="1600" dirty="0" smtClean="0">
                <a:latin typeface="Museo Sans Cyrl 300" panose="02000000000000000000" pitchFamily="50" charset="-52"/>
                <a:cs typeface="Arial" panose="020B0604020202020204" pitchFamily="34" charset="0"/>
              </a:rPr>
              <a:t>Разработайте </a:t>
            </a:r>
            <a:r>
              <a:rPr lang="ru-RU" sz="1600" dirty="0">
                <a:latin typeface="Museo Sans Cyrl 300" panose="02000000000000000000" pitchFamily="50" charset="-52"/>
                <a:cs typeface="Arial" panose="020B0604020202020204" pitchFamily="34" charset="0"/>
              </a:rPr>
              <a:t>единую стилистику для каждого рекламного блока (логотип, цвета, название бренда), чтобы покупатель запомнил </a:t>
            </a:r>
            <a:r>
              <a:rPr lang="ru-RU" sz="1600" dirty="0" smtClean="0">
                <a:latin typeface="Museo Sans Cyrl 300" panose="02000000000000000000" pitchFamily="50" charset="-52"/>
                <a:cs typeface="Arial" panose="020B0604020202020204" pitchFamily="34" charset="0"/>
              </a:rPr>
              <a:t>вас.</a:t>
            </a:r>
            <a:endParaRPr lang="en-US" sz="1600" dirty="0" smtClean="0">
              <a:latin typeface="Museo Sans Cyrl 300" panose="02000000000000000000" pitchFamily="50" charset="-52"/>
              <a:cs typeface="Arial" panose="020B0604020202020204" pitchFamily="34" charset="0"/>
            </a:endParaRPr>
          </a:p>
          <a:p>
            <a:pPr marL="342900" indent="-342900">
              <a:buFont typeface="+mj-lt"/>
              <a:buAutoNum type="arabicPeriod"/>
            </a:pPr>
            <a:r>
              <a:rPr lang="ru-RU" sz="1600" dirty="0" smtClean="0">
                <a:latin typeface="Museo Sans Cyrl 300" panose="02000000000000000000" pitchFamily="50" charset="-52"/>
                <a:cs typeface="Arial" panose="020B0604020202020204" pitchFamily="34" charset="0"/>
              </a:rPr>
              <a:t>Подайте </a:t>
            </a:r>
            <a:r>
              <a:rPr lang="ru-RU" sz="1600" dirty="0">
                <a:latin typeface="Museo Sans Cyrl 300" panose="02000000000000000000" pitchFamily="50" charset="-52"/>
                <a:cs typeface="Arial" panose="020B0604020202020204" pitchFamily="34" charset="0"/>
              </a:rPr>
              <a:t>рекламу по 3-5 основным каналам, которые не требуют большого бюджета для тестирования, но, на ваш взгляд, будут наиболее </a:t>
            </a:r>
            <a:r>
              <a:rPr lang="ru-RU" sz="1600" dirty="0" smtClean="0">
                <a:latin typeface="Museo Sans Cyrl 300" panose="02000000000000000000" pitchFamily="50" charset="-52"/>
                <a:cs typeface="Arial" panose="020B0604020202020204" pitchFamily="34" charset="0"/>
              </a:rPr>
              <a:t>эффективны.</a:t>
            </a:r>
            <a:endParaRPr lang="en-US" sz="1600" dirty="0" smtClean="0">
              <a:latin typeface="Museo Sans Cyrl 300" panose="02000000000000000000" pitchFamily="50" charset="-52"/>
              <a:cs typeface="Arial" panose="020B0604020202020204" pitchFamily="34" charset="0"/>
            </a:endParaRPr>
          </a:p>
          <a:p>
            <a:pPr marL="342900" indent="-342900">
              <a:buFont typeface="+mj-lt"/>
              <a:buAutoNum type="arabicPeriod"/>
            </a:pPr>
            <a:r>
              <a:rPr lang="ru-RU" sz="1600" dirty="0" smtClean="0">
                <a:latin typeface="Museo Sans Cyrl 300" panose="02000000000000000000" pitchFamily="50" charset="-52"/>
                <a:cs typeface="Arial" panose="020B0604020202020204" pitchFamily="34" charset="0"/>
              </a:rPr>
              <a:t>С </a:t>
            </a:r>
            <a:r>
              <a:rPr lang="ru-RU" sz="1600" dirty="0">
                <a:latin typeface="Museo Sans Cyrl 300" panose="02000000000000000000" pitchFamily="50" charset="-52"/>
                <a:cs typeface="Arial" panose="020B0604020202020204" pitchFamily="34" charset="0"/>
              </a:rPr>
              <a:t>определённой периодичностью меняйте каналы, через которые транслируете рекламу.</a:t>
            </a:r>
          </a:p>
          <a:p>
            <a:endParaRPr lang="ru-RU" sz="1600" dirty="0">
              <a:latin typeface="Museo Sans Cyrl 300" panose="02000000000000000000" pitchFamily="50" charset="-52"/>
              <a:cs typeface="Arial" panose="020B0604020202020204" pitchFamily="34" charset="0"/>
            </a:endParaRPr>
          </a:p>
          <a:p>
            <a:r>
              <a:rPr lang="ru-RU" sz="1600" dirty="0">
                <a:latin typeface="Museo Sans Cyrl 300" panose="02000000000000000000" pitchFamily="50" charset="-52"/>
                <a:cs typeface="Arial" panose="020B0604020202020204" pitchFamily="34" charset="0"/>
              </a:rPr>
              <a:t>       Важно!</a:t>
            </a:r>
          </a:p>
          <a:p>
            <a:pPr marL="342900" indent="-342900">
              <a:buFont typeface="+mj-lt"/>
              <a:buAutoNum type="arabicPeriod"/>
            </a:pPr>
            <a:r>
              <a:rPr lang="ru-RU" sz="1600" dirty="0">
                <a:latin typeface="Museo Sans Cyrl 300" panose="02000000000000000000" pitchFamily="50" charset="-52"/>
                <a:cs typeface="Arial" panose="020B0604020202020204" pitchFamily="34" charset="0"/>
              </a:rPr>
              <a:t>Не превратите знакомство с покупателем в </a:t>
            </a:r>
            <a:r>
              <a:rPr lang="ru-RU" sz="1600" dirty="0" smtClean="0">
                <a:latin typeface="Museo Sans Cyrl 300" panose="02000000000000000000" pitchFamily="50" charset="-52"/>
                <a:cs typeface="Arial" panose="020B0604020202020204" pitchFamily="34" charset="0"/>
              </a:rPr>
              <a:t>спам.</a:t>
            </a:r>
            <a:endParaRPr lang="en-US" sz="1600" dirty="0">
              <a:latin typeface="Museo Sans Cyrl 300" panose="02000000000000000000" pitchFamily="50" charset="-52"/>
              <a:cs typeface="Arial" panose="020B0604020202020204" pitchFamily="34" charset="0"/>
            </a:endParaRPr>
          </a:p>
          <a:p>
            <a:pPr marL="342900" indent="-342900">
              <a:buFont typeface="+mj-lt"/>
              <a:buAutoNum type="arabicPeriod"/>
            </a:pPr>
            <a:r>
              <a:rPr lang="ru-RU" sz="1600" dirty="0" smtClean="0">
                <a:latin typeface="Museo Sans Cyrl 300" panose="02000000000000000000" pitchFamily="50" charset="-52"/>
                <a:cs typeface="Arial" panose="020B0604020202020204" pitchFamily="34" charset="0"/>
              </a:rPr>
              <a:t>Реклама </a:t>
            </a:r>
            <a:r>
              <a:rPr lang="ru-RU" sz="1600" dirty="0">
                <a:latin typeface="Museo Sans Cyrl 300" panose="02000000000000000000" pitchFamily="50" charset="-52"/>
                <a:cs typeface="Arial" panose="020B0604020202020204" pitchFamily="34" charset="0"/>
              </a:rPr>
              <a:t>должна быть ненавязчивой и уместной относительно ситуации, в </a:t>
            </a:r>
            <a:r>
              <a:rPr lang="ru-RU" sz="1600" dirty="0" smtClean="0">
                <a:latin typeface="Museo Sans Cyrl 300" panose="02000000000000000000" pitchFamily="50" charset="-52"/>
                <a:cs typeface="Arial" panose="020B0604020202020204" pitchFamily="34" charset="0"/>
              </a:rPr>
              <a:t>которой её </a:t>
            </a:r>
            <a:r>
              <a:rPr lang="ru-RU" sz="1600" dirty="0">
                <a:latin typeface="Museo Sans Cyrl 300" panose="02000000000000000000" pitchFamily="50" charset="-52"/>
                <a:cs typeface="Arial" panose="020B0604020202020204" pitchFamily="34" charset="0"/>
              </a:rPr>
              <a:t>видит клиент.</a:t>
            </a:r>
          </a:p>
          <a:p>
            <a:pPr marL="304792" indent="-304792">
              <a:buAutoNum type="arabicPeriod"/>
            </a:pPr>
            <a:endParaRPr lang="ru-RU" sz="1600" dirty="0"/>
          </a:p>
        </p:txBody>
      </p:sp>
    </p:spTree>
    <p:extLst>
      <p:ext uri="{BB962C8B-B14F-4D97-AF65-F5344CB8AC3E}">
        <p14:creationId xmlns:p14="http://schemas.microsoft.com/office/powerpoint/2010/main" val="4148355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Изображение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73485" y="782106"/>
            <a:ext cx="9731890" cy="1451679"/>
          </a:xfrm>
          <a:prstGeom prst="rect">
            <a:avLst/>
          </a:prstGeom>
          <a:noFill/>
        </p:spPr>
        <p:txBody>
          <a:bodyPr wrap="square" rtlCol="0">
            <a:spAutoFit/>
          </a:bodyPr>
          <a:lstStyle/>
          <a:p>
            <a:pPr>
              <a:lnSpc>
                <a:spcPts val="5333"/>
              </a:lnSpc>
            </a:pPr>
            <a:r>
              <a:rPr lang="ru-RU" sz="4267" b="1" spc="200" dirty="0">
                <a:latin typeface="Museo Sans Cyrl 900" charset="0"/>
                <a:ea typeface="Museo Sans Cyrl 900" charset="0"/>
                <a:cs typeface="Museo Sans Cyrl 900" charset="0"/>
              </a:rPr>
              <a:t>Триггер</a:t>
            </a:r>
          </a:p>
          <a:p>
            <a:pPr>
              <a:lnSpc>
                <a:spcPts val="5333"/>
              </a:lnSpc>
            </a:pPr>
            <a:r>
              <a:rPr lang="ru-RU" sz="4267" b="1" spc="200" dirty="0" smtClean="0">
                <a:latin typeface="Museo Sans Cyrl 900" charset="0"/>
                <a:ea typeface="Museo Sans Cyrl 900" charset="0"/>
                <a:cs typeface="Museo Sans Cyrl 900" charset="0"/>
              </a:rPr>
              <a:t>«</a:t>
            </a:r>
            <a:r>
              <a:rPr lang="ru-RU" sz="4267" b="1" spc="200" dirty="0">
                <a:latin typeface="Museo Sans Cyrl 900" charset="0"/>
                <a:ea typeface="Museo Sans Cyrl 900" charset="0"/>
                <a:cs typeface="Museo Sans Cyrl 900" charset="0"/>
              </a:rPr>
              <a:t>В</a:t>
            </a:r>
            <a:r>
              <a:rPr lang="ru-RU" sz="4267" b="1" spc="200" dirty="0" smtClean="0">
                <a:latin typeface="Museo Sans Cyrl 900" charset="0"/>
                <a:ea typeface="Museo Sans Cyrl 900" charset="0"/>
                <a:cs typeface="Museo Sans Cyrl 900" charset="0"/>
              </a:rPr>
              <a:t>овлечение</a:t>
            </a:r>
            <a:r>
              <a:rPr lang="ru-RU" sz="4267" b="1" spc="200" dirty="0">
                <a:latin typeface="Museo Sans Cyrl 900" charset="0"/>
                <a:ea typeface="Museo Sans Cyrl 900" charset="0"/>
                <a:cs typeface="Museo Sans Cyrl 900" charset="0"/>
              </a:rPr>
              <a:t>»</a:t>
            </a:r>
          </a:p>
        </p:txBody>
      </p:sp>
      <p:sp>
        <p:nvSpPr>
          <p:cNvPr id="7" name="TextBox 6"/>
          <p:cNvSpPr txBox="1"/>
          <p:nvPr/>
        </p:nvSpPr>
        <p:spPr>
          <a:xfrm>
            <a:off x="1073484" y="2501005"/>
            <a:ext cx="9963709" cy="2062103"/>
          </a:xfrm>
          <a:prstGeom prst="rect">
            <a:avLst/>
          </a:prstGeom>
          <a:noFill/>
        </p:spPr>
        <p:txBody>
          <a:bodyPr wrap="square" rtlCol="0">
            <a:spAutoFit/>
          </a:bodyPr>
          <a:lstStyle/>
          <a:p>
            <a:r>
              <a:rPr lang="ru-RU" sz="1600" dirty="0">
                <a:latin typeface="Museo Sans Cyrl 300" panose="02000000000000000000" pitchFamily="50" charset="-52"/>
                <a:cs typeface="Arial" panose="020B0604020202020204" pitchFamily="34" charset="0"/>
              </a:rPr>
              <a:t>Когда вы прилагаете усилия, чтобы чего-то достигнуть, то начинаете ценить результат гораздо больше. Например, если вы купили автомобиль</a:t>
            </a:r>
            <a:r>
              <a:rPr lang="en-US" sz="1600" dirty="0">
                <a:latin typeface="Museo Sans Cyrl 300" panose="02000000000000000000" pitchFamily="50" charset="-52"/>
                <a:cs typeface="Arial" panose="020B0604020202020204" pitchFamily="34" charset="0"/>
              </a:rPr>
              <a:t> </a:t>
            </a:r>
            <a:r>
              <a:rPr lang="ru-RU" sz="1600" dirty="0">
                <a:latin typeface="Museo Sans Cyrl 300" panose="02000000000000000000" pitchFamily="50" charset="-52"/>
                <a:cs typeface="Arial" panose="020B0604020202020204" pitchFamily="34" charset="0"/>
              </a:rPr>
              <a:t>на заработанные своим трудом деньги, то будете ценить его гораздо больше, чем выданный работодателем.</a:t>
            </a:r>
            <a:br>
              <a:rPr lang="ru-RU" sz="1600" dirty="0">
                <a:latin typeface="Museo Sans Cyrl 300" panose="02000000000000000000" pitchFamily="50" charset="-52"/>
                <a:cs typeface="Arial" panose="020B0604020202020204" pitchFamily="34" charset="0"/>
              </a:rPr>
            </a:br>
            <a:endParaRPr lang="ru-RU" sz="1600" dirty="0">
              <a:latin typeface="Museo Sans Cyrl 300" panose="02000000000000000000" pitchFamily="50" charset="-52"/>
              <a:cs typeface="Arial" panose="020B0604020202020204" pitchFamily="34" charset="0"/>
            </a:endParaRPr>
          </a:p>
          <a:p>
            <a:r>
              <a:rPr lang="ru-RU" sz="1600" dirty="0">
                <a:latin typeface="Museo Sans Cyrl 300" panose="02000000000000000000" pitchFamily="50" charset="-52"/>
                <a:cs typeface="Arial" panose="020B0604020202020204" pitchFamily="34" charset="0"/>
              </a:rPr>
              <a:t>Чем больше мозг напрягается, чтобы понять, что будет дальше, тем больше удовольствия получает, когда узнает ответ. Поэтому создайте рекламу, которая вовлекает чувства, эмоции, мыслительные процессы и интуицию. Она будет гораздо эффективнее, чем стандартная сухая реклама. </a:t>
            </a:r>
            <a:r>
              <a:rPr lang="ru-RU" sz="1600" dirty="0" err="1">
                <a:latin typeface="Museo Sans Cyrl 300" panose="02000000000000000000" pitchFamily="50" charset="-52"/>
                <a:cs typeface="Arial" panose="020B0604020202020204" pitchFamily="34" charset="0"/>
              </a:rPr>
              <a:t>Вовлечённость</a:t>
            </a:r>
            <a:r>
              <a:rPr lang="ru-RU" sz="1600" dirty="0">
                <a:latin typeface="Museo Sans Cyrl 300" panose="02000000000000000000" pitchFamily="50" charset="-52"/>
                <a:cs typeface="Arial" panose="020B0604020202020204" pitchFamily="34" charset="0"/>
              </a:rPr>
              <a:t> клиента и вероятность продажи повышается.</a:t>
            </a:r>
          </a:p>
        </p:txBody>
      </p:sp>
    </p:spTree>
    <p:extLst>
      <p:ext uri="{BB962C8B-B14F-4D97-AF65-F5344CB8AC3E}">
        <p14:creationId xmlns:p14="http://schemas.microsoft.com/office/powerpoint/2010/main" val="2313295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rotWithShape="1">
          <a:blip r:embed="rId2">
            <a:extLst>
              <a:ext uri="{28A0092B-C50C-407E-A947-70E740481C1C}">
                <a14:useLocalDpi xmlns:a14="http://schemas.microsoft.com/office/drawing/2010/main" val="0"/>
              </a:ext>
            </a:extLst>
          </a:blip>
          <a:srcRect l="15307"/>
          <a:stretch/>
        </p:blipFill>
        <p:spPr>
          <a:xfrm>
            <a:off x="-96254" y="0"/>
            <a:ext cx="5606717" cy="6858000"/>
          </a:xfrm>
          <a:prstGeom prst="rect">
            <a:avLst/>
          </a:prstGeom>
        </p:spPr>
      </p:pic>
      <p:sp>
        <p:nvSpPr>
          <p:cNvPr id="10" name="Прямоугольник 9"/>
          <p:cNvSpPr/>
          <p:nvPr/>
        </p:nvSpPr>
        <p:spPr>
          <a:xfrm>
            <a:off x="-96254" y="-1"/>
            <a:ext cx="5751096" cy="6858001"/>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Изображение 2"/>
          <p:cNvPicPr>
            <a:picLocks noChangeAspect="1"/>
          </p:cNvPicPr>
          <p:nvPr/>
        </p:nvPicPr>
        <p:blipFill rotWithShape="1">
          <a:blip r:embed="rId3">
            <a:extLst>
              <a:ext uri="{28A0092B-C50C-407E-A947-70E740481C1C}">
                <a14:useLocalDpi xmlns:a14="http://schemas.microsoft.com/office/drawing/2010/main" val="0"/>
              </a:ext>
            </a:extLst>
          </a:blip>
          <a:srcRect l="44250"/>
          <a:stretch/>
        </p:blipFill>
        <p:spPr>
          <a:xfrm>
            <a:off x="5394960" y="0"/>
            <a:ext cx="6797040" cy="6858000"/>
          </a:xfrm>
          <a:prstGeom prst="rect">
            <a:avLst/>
          </a:prstGeom>
          <a:effectLst>
            <a:outerShdw blurRad="50800" dist="38100" dir="10800000" algn="r" rotWithShape="0">
              <a:prstClr val="black">
                <a:alpha val="40000"/>
              </a:prstClr>
            </a:outerShdw>
          </a:effectLst>
        </p:spPr>
      </p:pic>
      <p:sp>
        <p:nvSpPr>
          <p:cNvPr id="6" name="TextBox 5"/>
          <p:cNvSpPr txBox="1"/>
          <p:nvPr/>
        </p:nvSpPr>
        <p:spPr>
          <a:xfrm>
            <a:off x="6728976" y="792971"/>
            <a:ext cx="4766338" cy="3708708"/>
          </a:xfrm>
          <a:prstGeom prst="rect">
            <a:avLst/>
          </a:prstGeom>
          <a:noFill/>
        </p:spPr>
        <p:txBody>
          <a:bodyPr wrap="square" rtlCol="0">
            <a:spAutoFit/>
          </a:bodyPr>
          <a:lstStyle/>
          <a:p>
            <a:pPr>
              <a:lnSpc>
                <a:spcPts val="4667"/>
              </a:lnSpc>
            </a:pPr>
            <a:r>
              <a:rPr lang="ru-RU" sz="2400" dirty="0" smtClean="0">
                <a:solidFill>
                  <a:schemeClr val="bg1">
                    <a:alpha val="50000"/>
                  </a:schemeClr>
                </a:solidFill>
                <a:latin typeface="Museo Sans Cyrl 100" charset="0"/>
                <a:ea typeface="Museo Sans Cyrl 100" charset="0"/>
                <a:cs typeface="Museo Sans Cyrl 100" charset="0"/>
              </a:rPr>
              <a:t>Пример 1</a:t>
            </a:r>
            <a:r>
              <a:rPr lang="ru-RU" sz="4267" dirty="0">
                <a:solidFill>
                  <a:schemeClr val="bg1"/>
                </a:solidFill>
                <a:latin typeface="Museo Sans Cyrl 500" charset="0"/>
                <a:ea typeface="Museo Sans Cyrl 500" charset="0"/>
                <a:cs typeface="Museo Sans Cyrl 500" charset="0"/>
              </a:rPr>
              <a:t/>
            </a:r>
            <a:br>
              <a:rPr lang="ru-RU" sz="4267" dirty="0">
                <a:solidFill>
                  <a:schemeClr val="bg1"/>
                </a:solidFill>
                <a:latin typeface="Museo Sans Cyrl 500" charset="0"/>
                <a:ea typeface="Museo Sans Cyrl 500" charset="0"/>
                <a:cs typeface="Museo Sans Cyrl 500" charset="0"/>
              </a:rPr>
            </a:br>
            <a:r>
              <a:rPr lang="ru-RU" sz="4267" spc="-200" dirty="0" smtClean="0">
                <a:solidFill>
                  <a:schemeClr val="bg1"/>
                </a:solidFill>
                <a:latin typeface="Museo Sans Cyrl 500" charset="0"/>
                <a:ea typeface="Museo Sans Cyrl 500" charset="0"/>
                <a:cs typeface="Museo Sans Cyrl 500" charset="0"/>
              </a:rPr>
              <a:t>Скидка за решение загадок</a:t>
            </a:r>
            <a:endParaRPr lang="ru-RU" sz="4267" spc="-200" dirty="0">
              <a:solidFill>
                <a:schemeClr val="bg1"/>
              </a:solidFill>
              <a:latin typeface="Museo Sans Cyrl 500" charset="0"/>
              <a:ea typeface="Museo Sans Cyrl 500" charset="0"/>
              <a:cs typeface="Museo Sans Cyrl 500" charset="0"/>
            </a:endParaRPr>
          </a:p>
          <a:p>
            <a:pPr>
              <a:lnSpc>
                <a:spcPts val="4667"/>
              </a:lnSpc>
            </a:pPr>
            <a:endParaRPr lang="ru-RU" sz="4267" spc="-200" dirty="0">
              <a:solidFill>
                <a:schemeClr val="bg1"/>
              </a:solidFill>
              <a:latin typeface="Museo Sans Cyrl 500" charset="0"/>
              <a:ea typeface="Museo Sans Cyrl 500" charset="0"/>
              <a:cs typeface="Museo Sans Cyrl 500" charset="0"/>
            </a:endParaRPr>
          </a:p>
          <a:p>
            <a:pPr>
              <a:lnSpc>
                <a:spcPts val="4667"/>
              </a:lnSpc>
            </a:pPr>
            <a:endParaRPr lang="ru-RU" sz="4267" spc="-200" dirty="0">
              <a:solidFill>
                <a:schemeClr val="bg1"/>
              </a:solidFill>
              <a:latin typeface="Museo Sans Cyrl 500" charset="0"/>
              <a:ea typeface="Museo Sans Cyrl 500" charset="0"/>
              <a:cs typeface="Museo Sans Cyrl 500" charset="0"/>
            </a:endParaRPr>
          </a:p>
          <a:p>
            <a:pPr>
              <a:lnSpc>
                <a:spcPts val="4667"/>
              </a:lnSpc>
            </a:pPr>
            <a:endParaRPr lang="ru-RU" sz="4267" spc="-200" dirty="0">
              <a:solidFill>
                <a:schemeClr val="bg1"/>
              </a:solidFill>
              <a:latin typeface="Museo Sans Cyrl 500" charset="0"/>
              <a:ea typeface="Museo Sans Cyrl 500" charset="0"/>
              <a:cs typeface="Museo Sans Cyrl 500" charset="0"/>
            </a:endParaRPr>
          </a:p>
        </p:txBody>
      </p:sp>
      <p:sp>
        <p:nvSpPr>
          <p:cNvPr id="7" name="TextBox 6"/>
          <p:cNvSpPr txBox="1"/>
          <p:nvPr/>
        </p:nvSpPr>
        <p:spPr>
          <a:xfrm>
            <a:off x="6755101" y="3100193"/>
            <a:ext cx="4740213" cy="1631216"/>
          </a:xfrm>
          <a:prstGeom prst="rect">
            <a:avLst/>
          </a:prstGeom>
          <a:noFill/>
        </p:spPr>
        <p:txBody>
          <a:bodyPr wrap="square" rtlCol="0">
            <a:spAutoFit/>
          </a:bodyPr>
          <a:lstStyle/>
          <a:p>
            <a:r>
              <a:rPr lang="ru-RU" sz="2000" dirty="0" smtClean="0">
                <a:solidFill>
                  <a:schemeClr val="bg1"/>
                </a:solidFill>
                <a:latin typeface="MuseoSansCyrl-100" charset="0"/>
                <a:ea typeface="Museo Sans Cyrl 500" charset="0"/>
                <a:cs typeface="Museo Sans Cyrl 500" charset="0"/>
              </a:rPr>
              <a:t>Пользователь разгадывает загадки и набирает баллы за верные ответы. По итогам он получает скидку, которая рассчитывается исходя из количества заработанных баллов.</a:t>
            </a:r>
            <a:endParaRPr lang="ru-RU" sz="2000" dirty="0">
              <a:solidFill>
                <a:schemeClr val="bg1"/>
              </a:solidFill>
              <a:latin typeface="MuseoSansCyrl-100" charset="0"/>
              <a:ea typeface="Museo Sans Cyrl 500" charset="0"/>
              <a:cs typeface="Museo Sans Cyrl 500" charset="0"/>
            </a:endParaRPr>
          </a:p>
        </p:txBody>
      </p:sp>
    </p:spTree>
    <p:extLst>
      <p:ext uri="{BB962C8B-B14F-4D97-AF65-F5344CB8AC3E}">
        <p14:creationId xmlns:p14="http://schemas.microsoft.com/office/powerpoint/2010/main" val="3694378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l="27532" t="3910" b="7858"/>
          <a:stretch/>
        </p:blipFill>
        <p:spPr>
          <a:xfrm>
            <a:off x="-34290" y="-22861"/>
            <a:ext cx="9072312" cy="6903721"/>
          </a:xfrm>
          <a:prstGeom prst="rect">
            <a:avLst/>
          </a:prstGeom>
        </p:spPr>
      </p:pic>
      <p:sp>
        <p:nvSpPr>
          <p:cNvPr id="8" name="Скругленный прямоугольник 7"/>
          <p:cNvSpPr/>
          <p:nvPr/>
        </p:nvSpPr>
        <p:spPr>
          <a:xfrm>
            <a:off x="-228600" y="4186988"/>
            <a:ext cx="1143000" cy="8542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34290" y="-22861"/>
            <a:ext cx="5823880" cy="6903721"/>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Изображение 2"/>
          <p:cNvPicPr>
            <a:picLocks noChangeAspect="1"/>
          </p:cNvPicPr>
          <p:nvPr/>
        </p:nvPicPr>
        <p:blipFill rotWithShape="1">
          <a:blip r:embed="rId3">
            <a:extLst>
              <a:ext uri="{28A0092B-C50C-407E-A947-70E740481C1C}">
                <a14:useLocalDpi xmlns:a14="http://schemas.microsoft.com/office/drawing/2010/main" val="0"/>
              </a:ext>
            </a:extLst>
          </a:blip>
          <a:srcRect l="44250"/>
          <a:stretch/>
        </p:blipFill>
        <p:spPr>
          <a:xfrm>
            <a:off x="5394960" y="0"/>
            <a:ext cx="6797040" cy="6858000"/>
          </a:xfrm>
          <a:prstGeom prst="rect">
            <a:avLst/>
          </a:prstGeom>
          <a:effectLst>
            <a:outerShdw blurRad="50800" dist="38100" dir="10800000" algn="r" rotWithShape="0">
              <a:prstClr val="black">
                <a:alpha val="40000"/>
              </a:prstClr>
            </a:outerShdw>
          </a:effectLst>
        </p:spPr>
      </p:pic>
      <p:sp>
        <p:nvSpPr>
          <p:cNvPr id="6" name="TextBox 5"/>
          <p:cNvSpPr txBox="1"/>
          <p:nvPr/>
        </p:nvSpPr>
        <p:spPr>
          <a:xfrm>
            <a:off x="6728976" y="792971"/>
            <a:ext cx="4766338" cy="3708708"/>
          </a:xfrm>
          <a:prstGeom prst="rect">
            <a:avLst/>
          </a:prstGeom>
          <a:noFill/>
        </p:spPr>
        <p:txBody>
          <a:bodyPr wrap="square" rtlCol="0">
            <a:spAutoFit/>
          </a:bodyPr>
          <a:lstStyle/>
          <a:p>
            <a:pPr>
              <a:lnSpc>
                <a:spcPts val="4667"/>
              </a:lnSpc>
            </a:pPr>
            <a:r>
              <a:rPr lang="ru-RU" sz="2400" dirty="0" smtClean="0">
                <a:solidFill>
                  <a:schemeClr val="bg1">
                    <a:alpha val="50000"/>
                  </a:schemeClr>
                </a:solidFill>
                <a:latin typeface="Museo Sans Cyrl 100" charset="0"/>
                <a:ea typeface="Museo Sans Cyrl 100" charset="0"/>
                <a:cs typeface="Museo Sans Cyrl 100" charset="0"/>
              </a:rPr>
              <a:t>Пример 2</a:t>
            </a:r>
            <a:r>
              <a:rPr lang="ru-RU" sz="4267" dirty="0">
                <a:solidFill>
                  <a:schemeClr val="bg1"/>
                </a:solidFill>
                <a:latin typeface="Museo Sans Cyrl 500" charset="0"/>
                <a:ea typeface="Museo Sans Cyrl 500" charset="0"/>
                <a:cs typeface="Museo Sans Cyrl 500" charset="0"/>
              </a:rPr>
              <a:t/>
            </a:r>
            <a:br>
              <a:rPr lang="ru-RU" sz="4267" dirty="0">
                <a:solidFill>
                  <a:schemeClr val="bg1"/>
                </a:solidFill>
                <a:latin typeface="Museo Sans Cyrl 500" charset="0"/>
                <a:ea typeface="Museo Sans Cyrl 500" charset="0"/>
                <a:cs typeface="Museo Sans Cyrl 500" charset="0"/>
              </a:rPr>
            </a:br>
            <a:r>
              <a:rPr lang="ru-RU" sz="4267" spc="-200" dirty="0" err="1" smtClean="0">
                <a:solidFill>
                  <a:schemeClr val="bg1"/>
                </a:solidFill>
                <a:latin typeface="Museo Sans Cyrl 500" charset="0"/>
                <a:ea typeface="Museo Sans Cyrl 500" charset="0"/>
                <a:cs typeface="Museo Sans Cyrl 500" charset="0"/>
              </a:rPr>
              <a:t>Геймификация</a:t>
            </a:r>
            <a:r>
              <a:rPr lang="ru-RU" sz="4267" spc="-200" dirty="0" smtClean="0">
                <a:solidFill>
                  <a:schemeClr val="bg1"/>
                </a:solidFill>
                <a:latin typeface="Museo Sans Cyrl 500" charset="0"/>
                <a:ea typeface="Museo Sans Cyrl 500" charset="0"/>
                <a:cs typeface="Museo Sans Cyrl 500" charset="0"/>
              </a:rPr>
              <a:t> в </a:t>
            </a:r>
            <a:r>
              <a:rPr lang="en-US" sz="4267" spc="-200" dirty="0" err="1" smtClean="0">
                <a:solidFill>
                  <a:schemeClr val="bg1"/>
                </a:solidFill>
                <a:latin typeface="Museo Sans Cyrl 500" charset="0"/>
                <a:ea typeface="Museo Sans Cyrl 500" charset="0"/>
                <a:cs typeface="Museo Sans Cyrl 500" charset="0"/>
              </a:rPr>
              <a:t>Lingualeo</a:t>
            </a:r>
            <a:endParaRPr lang="ru-RU" sz="4267" spc="-200" dirty="0">
              <a:solidFill>
                <a:schemeClr val="bg1"/>
              </a:solidFill>
              <a:latin typeface="Museo Sans Cyrl 500" charset="0"/>
              <a:ea typeface="Museo Sans Cyrl 500" charset="0"/>
              <a:cs typeface="Museo Sans Cyrl 500" charset="0"/>
            </a:endParaRPr>
          </a:p>
          <a:p>
            <a:pPr>
              <a:lnSpc>
                <a:spcPts val="4667"/>
              </a:lnSpc>
            </a:pPr>
            <a:endParaRPr lang="ru-RU" sz="4267" spc="-200" dirty="0">
              <a:solidFill>
                <a:schemeClr val="bg1"/>
              </a:solidFill>
              <a:latin typeface="Museo Sans Cyrl 500" charset="0"/>
              <a:ea typeface="Museo Sans Cyrl 500" charset="0"/>
              <a:cs typeface="Museo Sans Cyrl 500" charset="0"/>
            </a:endParaRPr>
          </a:p>
          <a:p>
            <a:pPr>
              <a:lnSpc>
                <a:spcPts val="4667"/>
              </a:lnSpc>
            </a:pPr>
            <a:endParaRPr lang="ru-RU" sz="4267" spc="-200" dirty="0">
              <a:solidFill>
                <a:schemeClr val="bg1"/>
              </a:solidFill>
              <a:latin typeface="Museo Sans Cyrl 500" charset="0"/>
              <a:ea typeface="Museo Sans Cyrl 500" charset="0"/>
              <a:cs typeface="Museo Sans Cyrl 500" charset="0"/>
            </a:endParaRPr>
          </a:p>
          <a:p>
            <a:pPr>
              <a:lnSpc>
                <a:spcPts val="4667"/>
              </a:lnSpc>
            </a:pPr>
            <a:endParaRPr lang="ru-RU" sz="4267" spc="-200" dirty="0">
              <a:solidFill>
                <a:schemeClr val="bg1"/>
              </a:solidFill>
              <a:latin typeface="Museo Sans Cyrl 500" charset="0"/>
              <a:ea typeface="Museo Sans Cyrl 500" charset="0"/>
              <a:cs typeface="Museo Sans Cyrl 500" charset="0"/>
            </a:endParaRPr>
          </a:p>
        </p:txBody>
      </p:sp>
      <p:sp>
        <p:nvSpPr>
          <p:cNvPr id="7" name="TextBox 6"/>
          <p:cNvSpPr txBox="1"/>
          <p:nvPr/>
        </p:nvSpPr>
        <p:spPr>
          <a:xfrm>
            <a:off x="6755101" y="3100193"/>
            <a:ext cx="4740213" cy="2246769"/>
          </a:xfrm>
          <a:prstGeom prst="rect">
            <a:avLst/>
          </a:prstGeom>
          <a:noFill/>
        </p:spPr>
        <p:txBody>
          <a:bodyPr wrap="square" rtlCol="0">
            <a:spAutoFit/>
          </a:bodyPr>
          <a:lstStyle/>
          <a:p>
            <a:r>
              <a:rPr lang="ru-RU" sz="2000" dirty="0">
                <a:solidFill>
                  <a:schemeClr val="bg1"/>
                </a:solidFill>
                <a:latin typeface="MuseoSansCyrl-100" charset="0"/>
                <a:ea typeface="Museo Sans Cyrl 500" charset="0"/>
                <a:cs typeface="Museo Sans Cyrl 500" charset="0"/>
              </a:rPr>
              <a:t>С</a:t>
            </a:r>
            <a:r>
              <a:rPr lang="ru-RU" sz="2000" dirty="0" smtClean="0">
                <a:solidFill>
                  <a:schemeClr val="bg1"/>
                </a:solidFill>
                <a:latin typeface="MuseoSansCyrl-100" charset="0"/>
                <a:ea typeface="Museo Sans Cyrl 500" charset="0"/>
                <a:cs typeface="Museo Sans Cyrl 500" charset="0"/>
              </a:rPr>
              <a:t>ервис</a:t>
            </a:r>
            <a:r>
              <a:rPr lang="ru-RU" sz="2000" dirty="0">
                <a:solidFill>
                  <a:schemeClr val="bg1"/>
                </a:solidFill>
                <a:latin typeface="MuseoSansCyrl-100" charset="0"/>
                <a:ea typeface="Museo Sans Cyrl 500" charset="0"/>
                <a:cs typeface="Museo Sans Cyrl 500" charset="0"/>
              </a:rPr>
              <a:t>, позволяющий </a:t>
            </a:r>
            <a:r>
              <a:rPr lang="ru-RU" sz="2000" dirty="0" smtClean="0">
                <a:solidFill>
                  <a:schemeClr val="bg1"/>
                </a:solidFill>
                <a:latin typeface="MuseoSansCyrl-100" charset="0"/>
                <a:ea typeface="Museo Sans Cyrl 500" charset="0"/>
                <a:cs typeface="Museo Sans Cyrl 500" charset="0"/>
              </a:rPr>
              <a:t>эффективно, </a:t>
            </a:r>
            <a:r>
              <a:rPr lang="ru-RU" sz="2000" dirty="0">
                <a:solidFill>
                  <a:schemeClr val="bg1"/>
                </a:solidFill>
                <a:latin typeface="MuseoSansCyrl-100" charset="0"/>
                <a:ea typeface="Museo Sans Cyrl 500" charset="0"/>
                <a:cs typeface="Museo Sans Cyrl 500" charset="0"/>
              </a:rPr>
              <a:t>в игровой </a:t>
            </a:r>
            <a:r>
              <a:rPr lang="ru-RU" sz="2000" dirty="0" smtClean="0">
                <a:solidFill>
                  <a:schemeClr val="bg1"/>
                </a:solidFill>
                <a:latin typeface="MuseoSansCyrl-100" charset="0"/>
                <a:ea typeface="Museo Sans Cyrl 500" charset="0"/>
                <a:cs typeface="Museo Sans Cyrl 500" charset="0"/>
              </a:rPr>
              <a:t>форме, </a:t>
            </a:r>
            <a:r>
              <a:rPr lang="ru-RU" sz="2000" dirty="0">
                <a:solidFill>
                  <a:schemeClr val="bg1"/>
                </a:solidFill>
                <a:latin typeface="MuseoSansCyrl-100" charset="0"/>
                <a:ea typeface="Museo Sans Cyrl 500" charset="0"/>
                <a:cs typeface="Museo Sans Cyrl 500" charset="0"/>
              </a:rPr>
              <a:t>обучаться английскому </a:t>
            </a:r>
            <a:r>
              <a:rPr lang="ru-RU" sz="2000" dirty="0" smtClean="0">
                <a:solidFill>
                  <a:schemeClr val="bg1"/>
                </a:solidFill>
                <a:latin typeface="MuseoSansCyrl-100" charset="0"/>
                <a:ea typeface="Museo Sans Cyrl 500" charset="0"/>
                <a:cs typeface="Museo Sans Cyrl 500" charset="0"/>
              </a:rPr>
              <a:t>языку. Чтобы открывать новые уроки и получать бонусы, пользователю необходимо набирать баллы за правильные ответы и кормить игрового персонажа.</a:t>
            </a:r>
            <a:endParaRPr lang="ru-RU" sz="2000" dirty="0">
              <a:solidFill>
                <a:schemeClr val="bg1"/>
              </a:solidFill>
              <a:latin typeface="MuseoSansCyrl-100" charset="0"/>
              <a:ea typeface="Museo Sans Cyrl 500" charset="0"/>
              <a:cs typeface="Museo Sans Cyrl 500" charset="0"/>
            </a:endParaRPr>
          </a:p>
        </p:txBody>
      </p:sp>
    </p:spTree>
    <p:extLst>
      <p:ext uri="{BB962C8B-B14F-4D97-AF65-F5344CB8AC3E}">
        <p14:creationId xmlns:p14="http://schemas.microsoft.com/office/powerpoint/2010/main" val="1854869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802166" y="1708755"/>
            <a:ext cx="4330347" cy="695062"/>
          </a:xfrm>
          <a:prstGeom prst="rect">
            <a:avLst/>
          </a:prstGeom>
          <a:noFill/>
        </p:spPr>
        <p:txBody>
          <a:bodyPr wrap="square" rtlCol="0">
            <a:spAutoFit/>
          </a:bodyPr>
          <a:lstStyle/>
          <a:p>
            <a:pPr>
              <a:lnSpc>
                <a:spcPts val="4667"/>
              </a:lnSpc>
            </a:pPr>
            <a:r>
              <a:rPr lang="ru-RU" sz="3200" spc="-133" dirty="0">
                <a:latin typeface="Museo Sans Cyrl 300" charset="0"/>
                <a:ea typeface="Museo Sans Cyrl 300" charset="0"/>
                <a:cs typeface="Museo Sans Cyrl 300" charset="0"/>
              </a:rPr>
              <a:t>Шаг 1. Оценка</a:t>
            </a:r>
          </a:p>
        </p:txBody>
      </p:sp>
      <p:sp>
        <p:nvSpPr>
          <p:cNvPr id="5" name="TextBox 4"/>
          <p:cNvSpPr txBox="1"/>
          <p:nvPr/>
        </p:nvSpPr>
        <p:spPr>
          <a:xfrm>
            <a:off x="1796137" y="1143559"/>
            <a:ext cx="5731098" cy="772006"/>
          </a:xfrm>
          <a:prstGeom prst="rect">
            <a:avLst/>
          </a:prstGeom>
          <a:noFill/>
        </p:spPr>
        <p:txBody>
          <a:bodyPr wrap="square" rtlCol="0">
            <a:spAutoFit/>
          </a:bodyPr>
          <a:lstStyle/>
          <a:p>
            <a:pPr>
              <a:lnSpc>
                <a:spcPts val="5333"/>
              </a:lnSpc>
            </a:pPr>
            <a:r>
              <a:rPr lang="ru-RU" sz="4267" b="1" spc="200" dirty="0">
                <a:latin typeface="Museo Sans Cyrl 900" charset="0"/>
                <a:ea typeface="Museo Sans Cyrl 900" charset="0"/>
                <a:cs typeface="Museo Sans Cyrl 900" charset="0"/>
              </a:rPr>
              <a:t>Как внедрить?</a:t>
            </a:r>
          </a:p>
        </p:txBody>
      </p:sp>
      <p:sp>
        <p:nvSpPr>
          <p:cNvPr id="8" name="TextBox 7"/>
          <p:cNvSpPr txBox="1"/>
          <p:nvPr/>
        </p:nvSpPr>
        <p:spPr>
          <a:xfrm>
            <a:off x="1522470" y="2470715"/>
            <a:ext cx="9330912" cy="1569660"/>
          </a:xfrm>
          <a:prstGeom prst="rect">
            <a:avLst/>
          </a:prstGeom>
          <a:noFill/>
        </p:spPr>
        <p:txBody>
          <a:bodyPr wrap="square" rtlCol="0">
            <a:spAutoFit/>
          </a:bodyPr>
          <a:lstStyle/>
          <a:p>
            <a:pPr marL="342900" indent="-342900">
              <a:buFont typeface="+mj-lt"/>
              <a:buAutoNum type="arabicPeriod"/>
            </a:pPr>
            <a:r>
              <a:rPr lang="ru-RU" sz="1600" dirty="0">
                <a:latin typeface="Museo Sans Cyrl 300" panose="02000000000000000000" pitchFamily="50" charset="-52"/>
                <a:cs typeface="Arial" panose="020B0604020202020204" pitchFamily="34" charset="0"/>
              </a:rPr>
              <a:t>Проанализируйте и запишите жизненные ценности своей целевой </a:t>
            </a:r>
            <a:r>
              <a:rPr lang="ru-RU" sz="1600" dirty="0" smtClean="0">
                <a:latin typeface="Museo Sans Cyrl 300" panose="02000000000000000000" pitchFamily="50" charset="-52"/>
                <a:cs typeface="Arial" panose="020B0604020202020204" pitchFamily="34" charset="0"/>
              </a:rPr>
              <a:t>аудитории.</a:t>
            </a:r>
            <a:endParaRPr lang="en-US" sz="1600" dirty="0" smtClean="0">
              <a:latin typeface="Museo Sans Cyrl 300" panose="02000000000000000000" pitchFamily="50" charset="-52"/>
              <a:cs typeface="Arial" panose="020B0604020202020204" pitchFamily="34" charset="0"/>
            </a:endParaRPr>
          </a:p>
          <a:p>
            <a:pPr marL="342900" indent="-342900">
              <a:buFont typeface="+mj-lt"/>
              <a:buAutoNum type="arabicPeriod"/>
            </a:pPr>
            <a:r>
              <a:rPr lang="ru-RU" sz="1600" dirty="0" smtClean="0">
                <a:latin typeface="Museo Sans Cyrl 300" panose="02000000000000000000" pitchFamily="50" charset="-52"/>
                <a:cs typeface="Arial" panose="020B0604020202020204" pitchFamily="34" charset="0"/>
              </a:rPr>
              <a:t>Проанализируйте </a:t>
            </a:r>
            <a:r>
              <a:rPr lang="ru-RU" sz="1600" dirty="0">
                <a:latin typeface="Museo Sans Cyrl 300" panose="02000000000000000000" pitchFamily="50" charset="-52"/>
                <a:cs typeface="Arial" panose="020B0604020202020204" pitchFamily="34" charset="0"/>
              </a:rPr>
              <a:t>и запишите боли своей целевой аудитории.</a:t>
            </a:r>
          </a:p>
          <a:p>
            <a:pPr marL="304792" indent="-304792">
              <a:buFont typeface="+mj-lt"/>
              <a:buAutoNum type="arabicPeriod"/>
            </a:pPr>
            <a:endParaRPr lang="ru-RU" sz="1600" dirty="0">
              <a:latin typeface="Museo Sans Cyrl 300" panose="02000000000000000000" pitchFamily="50" charset="-52"/>
              <a:cs typeface="Arial" panose="020B0604020202020204" pitchFamily="34" charset="0"/>
            </a:endParaRPr>
          </a:p>
          <a:p>
            <a:pPr marL="304792" indent="-304792">
              <a:buFont typeface="+mj-lt"/>
              <a:buAutoNum type="arabicPeriod"/>
            </a:pPr>
            <a:endParaRPr lang="ru-RU" sz="1600" dirty="0"/>
          </a:p>
          <a:p>
            <a:pPr marL="304792" indent="-304792">
              <a:buFont typeface="+mj-lt"/>
              <a:buAutoNum type="arabicPeriod"/>
            </a:pPr>
            <a:endParaRPr lang="ru-RU" sz="1600" dirty="0"/>
          </a:p>
          <a:p>
            <a:pPr marL="304792" indent="-304792">
              <a:buFont typeface="+mj-lt"/>
              <a:buAutoNum type="arabicPeriod"/>
            </a:pPr>
            <a:endParaRPr lang="ru-RU" sz="1600" dirty="0"/>
          </a:p>
        </p:txBody>
      </p:sp>
      <p:sp>
        <p:nvSpPr>
          <p:cNvPr id="7" name="TextBox 6"/>
          <p:cNvSpPr txBox="1"/>
          <p:nvPr/>
        </p:nvSpPr>
        <p:spPr>
          <a:xfrm>
            <a:off x="1792457" y="3101201"/>
            <a:ext cx="4886639" cy="695062"/>
          </a:xfrm>
          <a:prstGeom prst="rect">
            <a:avLst/>
          </a:prstGeom>
          <a:noFill/>
        </p:spPr>
        <p:txBody>
          <a:bodyPr wrap="square" rtlCol="0">
            <a:spAutoFit/>
          </a:bodyPr>
          <a:lstStyle/>
          <a:p>
            <a:pPr>
              <a:lnSpc>
                <a:spcPts val="4667"/>
              </a:lnSpc>
            </a:pPr>
            <a:r>
              <a:rPr lang="ru-RU" sz="3200" spc="-133" dirty="0">
                <a:latin typeface="Museo Sans Cyrl 300" charset="0"/>
                <a:ea typeface="Museo Sans Cyrl 300" charset="0"/>
                <a:cs typeface="Museo Sans Cyrl 300" charset="0"/>
              </a:rPr>
              <a:t>Шаг 2. Внедрение</a:t>
            </a:r>
          </a:p>
        </p:txBody>
      </p:sp>
      <p:sp>
        <p:nvSpPr>
          <p:cNvPr id="9" name="TextBox 8"/>
          <p:cNvSpPr txBox="1"/>
          <p:nvPr/>
        </p:nvSpPr>
        <p:spPr>
          <a:xfrm>
            <a:off x="1522470" y="3863161"/>
            <a:ext cx="9330912" cy="1569660"/>
          </a:xfrm>
          <a:prstGeom prst="rect">
            <a:avLst/>
          </a:prstGeom>
          <a:noFill/>
        </p:spPr>
        <p:txBody>
          <a:bodyPr wrap="square" rtlCol="0">
            <a:spAutoFit/>
          </a:bodyPr>
          <a:lstStyle/>
          <a:p>
            <a:pPr marL="342900" indent="-342900">
              <a:buFont typeface="+mj-lt"/>
              <a:buAutoNum type="arabicPeriod"/>
            </a:pPr>
            <a:r>
              <a:rPr lang="ru-RU" sz="1600" dirty="0">
                <a:latin typeface="Museo Sans Cyrl 300" panose="02000000000000000000" pitchFamily="50" charset="-52"/>
                <a:cs typeface="Arial" panose="020B0604020202020204" pitchFamily="34" charset="0"/>
              </a:rPr>
              <a:t>Создайте эмоциональное предложение. Например, затрагивая ключевую боль </a:t>
            </a:r>
            <a:r>
              <a:rPr lang="ru-RU" sz="1600" dirty="0" smtClean="0">
                <a:latin typeface="Museo Sans Cyrl 300" panose="02000000000000000000" pitchFamily="50" charset="-52"/>
                <a:cs typeface="Arial" panose="020B0604020202020204" pitchFamily="34" charset="0"/>
              </a:rPr>
              <a:t>клиента.</a:t>
            </a:r>
            <a:endParaRPr lang="en-US" sz="1600" dirty="0" smtClean="0">
              <a:latin typeface="Museo Sans Cyrl 300" panose="02000000000000000000" pitchFamily="50" charset="-52"/>
              <a:cs typeface="Arial" panose="020B0604020202020204" pitchFamily="34" charset="0"/>
            </a:endParaRPr>
          </a:p>
          <a:p>
            <a:pPr marL="342900" indent="-342900">
              <a:buFont typeface="+mj-lt"/>
              <a:buAutoNum type="arabicPeriod"/>
            </a:pPr>
            <a:r>
              <a:rPr lang="ru-RU" sz="1600" dirty="0" smtClean="0">
                <a:latin typeface="Museo Sans Cyrl 300" panose="02000000000000000000" pitchFamily="50" charset="-52"/>
                <a:cs typeface="Arial" panose="020B0604020202020204" pitchFamily="34" charset="0"/>
              </a:rPr>
              <a:t>Создайте </a:t>
            </a:r>
            <a:r>
              <a:rPr lang="ru-RU" sz="1600" dirty="0" err="1">
                <a:latin typeface="Museo Sans Cyrl 300" panose="02000000000000000000" pitchFamily="50" charset="-52"/>
                <a:cs typeface="Arial" panose="020B0604020202020204" pitchFamily="34" charset="0"/>
              </a:rPr>
              <a:t>квест</a:t>
            </a:r>
            <a:r>
              <a:rPr lang="ru-RU" sz="1600" dirty="0">
                <a:latin typeface="Museo Sans Cyrl 300" panose="02000000000000000000" pitchFamily="50" charset="-52"/>
                <a:cs typeface="Arial" panose="020B0604020202020204" pitchFamily="34" charset="0"/>
              </a:rPr>
              <a:t> или игру, которую необходимо пройти, чтобы получить подарок или </a:t>
            </a:r>
            <a:r>
              <a:rPr lang="ru-RU" sz="1600" dirty="0" smtClean="0">
                <a:latin typeface="Museo Sans Cyrl 300" panose="02000000000000000000" pitchFamily="50" charset="-52"/>
                <a:cs typeface="Arial" panose="020B0604020202020204" pitchFamily="34" charset="0"/>
              </a:rPr>
              <a:t>скидку.</a:t>
            </a:r>
            <a:endParaRPr lang="en-US" sz="1600" dirty="0" smtClean="0">
              <a:latin typeface="Museo Sans Cyrl 300" panose="02000000000000000000" pitchFamily="50" charset="-52"/>
              <a:cs typeface="Arial" panose="020B0604020202020204" pitchFamily="34" charset="0"/>
            </a:endParaRPr>
          </a:p>
          <a:p>
            <a:pPr marL="342900" indent="-342900">
              <a:buFont typeface="+mj-lt"/>
              <a:buAutoNum type="arabicPeriod"/>
            </a:pPr>
            <a:r>
              <a:rPr lang="ru-RU" sz="1600" dirty="0" smtClean="0">
                <a:latin typeface="Museo Sans Cyrl 300" panose="02000000000000000000" pitchFamily="50" charset="-52"/>
                <a:cs typeface="Arial" panose="020B0604020202020204" pitchFamily="34" charset="0"/>
              </a:rPr>
              <a:t>Придумайте </a:t>
            </a:r>
            <a:r>
              <a:rPr lang="ru-RU" sz="1600" dirty="0">
                <a:latin typeface="Museo Sans Cyrl 300" panose="02000000000000000000" pitchFamily="50" charset="-52"/>
                <a:cs typeface="Arial" panose="020B0604020202020204" pitchFamily="34" charset="0"/>
              </a:rPr>
              <a:t>и расскажите историю о своём товаре, которая будет эмоционально восприниматься целевой аудиторией.</a:t>
            </a:r>
          </a:p>
          <a:p>
            <a:pPr marL="304792" indent="-304792">
              <a:buAutoNum type="arabicPeriod"/>
            </a:pPr>
            <a:endParaRPr lang="ru-RU" sz="1600" dirty="0"/>
          </a:p>
        </p:txBody>
      </p:sp>
    </p:spTree>
    <p:extLst>
      <p:ext uri="{BB962C8B-B14F-4D97-AF65-F5344CB8AC3E}">
        <p14:creationId xmlns:p14="http://schemas.microsoft.com/office/powerpoint/2010/main" val="2827842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Изображение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60606" y="2492377"/>
            <a:ext cx="9512950" cy="2062103"/>
          </a:xfrm>
          <a:prstGeom prst="rect">
            <a:avLst/>
          </a:prstGeom>
          <a:noFill/>
        </p:spPr>
        <p:txBody>
          <a:bodyPr wrap="square" rtlCol="0">
            <a:spAutoFit/>
          </a:bodyPr>
          <a:lstStyle/>
          <a:p>
            <a:r>
              <a:rPr lang="ru-RU" sz="1600" dirty="0">
                <a:latin typeface="Museo Sans Cyrl 300" panose="02000000000000000000" pitchFamily="50" charset="-52"/>
                <a:cs typeface="Arial" panose="020B0604020202020204" pitchFamily="34" charset="0"/>
              </a:rPr>
              <a:t>Когда вы в гармонии с рынком, он отвечает взаимностью — продажи и прибыль растут, а клиентов не приходится заставлять покупать. Изучайте свою аудиторию, чтобы создавать только нужные и интересные ей продукты, закрывайте ключевые боли.</a:t>
            </a:r>
          </a:p>
          <a:p>
            <a:r>
              <a:rPr lang="ru-RU" sz="1600" dirty="0">
                <a:latin typeface="Museo Sans Cyrl 300" panose="02000000000000000000" pitchFamily="50" charset="-52"/>
                <a:cs typeface="Arial" panose="020B0604020202020204" pitchFamily="34" charset="0"/>
              </a:rPr>
              <a:t> </a:t>
            </a:r>
          </a:p>
          <a:p>
            <a:r>
              <a:rPr lang="ru-RU" sz="1600" dirty="0">
                <a:latin typeface="Museo Sans Cyrl 300" panose="02000000000000000000" pitchFamily="50" charset="-52"/>
                <a:cs typeface="Arial" panose="020B0604020202020204" pitchFamily="34" charset="0"/>
              </a:rPr>
              <a:t>Если вы знаете своих покупателей, то можете показывать правильную рекламу в нужном месте. Решать боль клиента именно в тот момент, когда она возникает. Все остаются довольны — вы получаете лояльного клиента, который рекомендует вашу компанию друзьям, а покупатель закрывает свою боль в тот момент, когда появилась необходимость. Это и есть гармония.</a:t>
            </a:r>
          </a:p>
        </p:txBody>
      </p:sp>
      <p:sp>
        <p:nvSpPr>
          <p:cNvPr id="6" name="TextBox 5"/>
          <p:cNvSpPr txBox="1"/>
          <p:nvPr/>
        </p:nvSpPr>
        <p:spPr>
          <a:xfrm>
            <a:off x="1073485" y="799283"/>
            <a:ext cx="9289715" cy="1451679"/>
          </a:xfrm>
          <a:prstGeom prst="rect">
            <a:avLst/>
          </a:prstGeom>
          <a:noFill/>
        </p:spPr>
        <p:txBody>
          <a:bodyPr wrap="square" rtlCol="0">
            <a:spAutoFit/>
          </a:bodyPr>
          <a:lstStyle/>
          <a:p>
            <a:pPr>
              <a:lnSpc>
                <a:spcPts val="5333"/>
              </a:lnSpc>
            </a:pPr>
            <a:r>
              <a:rPr lang="ru-RU" sz="4267" b="1" spc="200" dirty="0">
                <a:latin typeface="Museo Sans Cyrl 900" charset="0"/>
                <a:ea typeface="Museo Sans Cyrl 900" charset="0"/>
                <a:cs typeface="Museo Sans Cyrl 900" charset="0"/>
              </a:rPr>
              <a:t>Триггер</a:t>
            </a:r>
          </a:p>
          <a:p>
            <a:pPr>
              <a:lnSpc>
                <a:spcPts val="5333"/>
              </a:lnSpc>
            </a:pPr>
            <a:r>
              <a:rPr lang="ru-RU" sz="4267" b="1" spc="200" dirty="0" smtClean="0">
                <a:latin typeface="Museo Sans Cyrl 900" charset="0"/>
                <a:ea typeface="Museo Sans Cyrl 900" charset="0"/>
                <a:cs typeface="Museo Sans Cyrl 900" charset="0"/>
              </a:rPr>
              <a:t>«</a:t>
            </a:r>
            <a:r>
              <a:rPr lang="ru-RU" sz="4267" b="1" spc="200" smtClean="0">
                <a:latin typeface="Museo Sans Cyrl 900" charset="0"/>
                <a:ea typeface="Museo Sans Cyrl 900" charset="0"/>
                <a:cs typeface="Museo Sans Cyrl 900" charset="0"/>
              </a:rPr>
              <a:t>Голос рынка»</a:t>
            </a:r>
            <a:endParaRPr lang="ru-RU" sz="4267" b="1" spc="200" dirty="0">
              <a:latin typeface="Museo Sans Cyrl 900" charset="0"/>
              <a:ea typeface="Museo Sans Cyrl 900" charset="0"/>
              <a:cs typeface="Museo Sans Cyrl 900" charset="0"/>
            </a:endParaRPr>
          </a:p>
        </p:txBody>
      </p:sp>
    </p:spTree>
    <p:extLst>
      <p:ext uri="{BB962C8B-B14F-4D97-AF65-F5344CB8AC3E}">
        <p14:creationId xmlns:p14="http://schemas.microsoft.com/office/powerpoint/2010/main" val="34033434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rotWithShape="1">
          <a:blip r:embed="rId2">
            <a:extLst>
              <a:ext uri="{28A0092B-C50C-407E-A947-70E740481C1C}">
                <a14:useLocalDpi xmlns:a14="http://schemas.microsoft.com/office/drawing/2010/main" val="0"/>
              </a:ext>
            </a:extLst>
          </a:blip>
          <a:srcRect l="17390"/>
          <a:stretch/>
        </p:blipFill>
        <p:spPr>
          <a:xfrm>
            <a:off x="-75304" y="0"/>
            <a:ext cx="9265054" cy="6863152"/>
          </a:xfrm>
          <a:prstGeom prst="rect">
            <a:avLst/>
          </a:prstGeom>
        </p:spPr>
      </p:pic>
      <p:sp>
        <p:nvSpPr>
          <p:cNvPr id="8" name="Прямоугольник 7"/>
          <p:cNvSpPr/>
          <p:nvPr/>
        </p:nvSpPr>
        <p:spPr>
          <a:xfrm>
            <a:off x="-75304" y="-1"/>
            <a:ext cx="5766498" cy="6858001"/>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Изображение 2"/>
          <p:cNvPicPr>
            <a:picLocks noChangeAspect="1"/>
          </p:cNvPicPr>
          <p:nvPr/>
        </p:nvPicPr>
        <p:blipFill rotWithShape="1">
          <a:blip r:embed="rId3">
            <a:extLst>
              <a:ext uri="{28A0092B-C50C-407E-A947-70E740481C1C}">
                <a14:useLocalDpi xmlns:a14="http://schemas.microsoft.com/office/drawing/2010/main" val="0"/>
              </a:ext>
            </a:extLst>
          </a:blip>
          <a:srcRect l="44250"/>
          <a:stretch/>
        </p:blipFill>
        <p:spPr>
          <a:xfrm>
            <a:off x="5394960" y="0"/>
            <a:ext cx="6797040" cy="6858000"/>
          </a:xfrm>
          <a:prstGeom prst="rect">
            <a:avLst/>
          </a:prstGeom>
          <a:effectLst>
            <a:outerShdw blurRad="50800" dist="38100" dir="10800000" algn="r" rotWithShape="0">
              <a:prstClr val="black">
                <a:alpha val="40000"/>
              </a:prstClr>
            </a:outerShdw>
          </a:effectLst>
        </p:spPr>
      </p:pic>
      <p:sp>
        <p:nvSpPr>
          <p:cNvPr id="6" name="TextBox 5"/>
          <p:cNvSpPr txBox="1"/>
          <p:nvPr/>
        </p:nvSpPr>
        <p:spPr>
          <a:xfrm>
            <a:off x="6728976" y="792971"/>
            <a:ext cx="4766338" cy="1297791"/>
          </a:xfrm>
          <a:prstGeom prst="rect">
            <a:avLst/>
          </a:prstGeom>
          <a:noFill/>
        </p:spPr>
        <p:txBody>
          <a:bodyPr wrap="square" rtlCol="0">
            <a:spAutoFit/>
          </a:bodyPr>
          <a:lstStyle/>
          <a:p>
            <a:pPr>
              <a:lnSpc>
                <a:spcPts val="4667"/>
              </a:lnSpc>
            </a:pPr>
            <a:r>
              <a:rPr lang="ru-RU" sz="2400" dirty="0" smtClean="0">
                <a:solidFill>
                  <a:schemeClr val="bg1">
                    <a:alpha val="50000"/>
                  </a:schemeClr>
                </a:solidFill>
                <a:latin typeface="Museo Sans Cyrl 100" charset="0"/>
                <a:ea typeface="Museo Sans Cyrl 100" charset="0"/>
                <a:cs typeface="Museo Sans Cyrl 100" charset="0"/>
              </a:rPr>
              <a:t>Пример 1</a:t>
            </a:r>
            <a:r>
              <a:rPr lang="ru-RU" sz="4267" dirty="0">
                <a:solidFill>
                  <a:schemeClr val="bg1"/>
                </a:solidFill>
                <a:latin typeface="Museo Sans Cyrl 500" charset="0"/>
                <a:ea typeface="Museo Sans Cyrl 500" charset="0"/>
                <a:cs typeface="Museo Sans Cyrl 500" charset="0"/>
              </a:rPr>
              <a:t/>
            </a:r>
            <a:br>
              <a:rPr lang="ru-RU" sz="4267" dirty="0">
                <a:solidFill>
                  <a:schemeClr val="bg1"/>
                </a:solidFill>
                <a:latin typeface="Museo Sans Cyrl 500" charset="0"/>
                <a:ea typeface="Museo Sans Cyrl 500" charset="0"/>
                <a:cs typeface="Museo Sans Cyrl 500" charset="0"/>
              </a:rPr>
            </a:br>
            <a:r>
              <a:rPr lang="en-US" sz="4267" spc="-200" dirty="0" smtClean="0">
                <a:solidFill>
                  <a:schemeClr val="bg1"/>
                </a:solidFill>
                <a:latin typeface="Museo Sans Cyrl 500" charset="0"/>
                <a:ea typeface="Museo Sans Cyrl 500" charset="0"/>
                <a:cs typeface="Museo Sans Cyrl 500" charset="0"/>
              </a:rPr>
              <a:t>Dominos Pizza</a:t>
            </a:r>
            <a:endParaRPr lang="ru-RU" sz="4267" spc="-200" dirty="0">
              <a:solidFill>
                <a:schemeClr val="bg1"/>
              </a:solidFill>
              <a:latin typeface="Museo Sans Cyrl 500" charset="0"/>
              <a:ea typeface="Museo Sans Cyrl 500" charset="0"/>
              <a:cs typeface="Museo Sans Cyrl 500" charset="0"/>
            </a:endParaRPr>
          </a:p>
        </p:txBody>
      </p:sp>
      <p:sp>
        <p:nvSpPr>
          <p:cNvPr id="7" name="TextBox 6"/>
          <p:cNvSpPr txBox="1"/>
          <p:nvPr/>
        </p:nvSpPr>
        <p:spPr>
          <a:xfrm>
            <a:off x="6755101" y="2626858"/>
            <a:ext cx="4740213" cy="1938992"/>
          </a:xfrm>
          <a:prstGeom prst="rect">
            <a:avLst/>
          </a:prstGeom>
          <a:noFill/>
        </p:spPr>
        <p:txBody>
          <a:bodyPr wrap="square" rtlCol="0">
            <a:spAutoFit/>
          </a:bodyPr>
          <a:lstStyle/>
          <a:p>
            <a:r>
              <a:rPr lang="ru-RU" sz="2000" dirty="0" smtClean="0">
                <a:solidFill>
                  <a:schemeClr val="bg1"/>
                </a:solidFill>
                <a:latin typeface="MuseoSansCyrl-100" charset="0"/>
                <a:ea typeface="Museo Sans Cyrl 500" charset="0"/>
                <a:cs typeface="Museo Sans Cyrl 500" charset="0"/>
              </a:rPr>
              <a:t>Классический пример – доставим пиццу за 30 минут или вы получите её бесплатно. Предложение появилось после того, как заметили ключевую боль целевой аудитории — долгая доставка еды.</a:t>
            </a:r>
            <a:endParaRPr lang="ru-RU" sz="2000" dirty="0">
              <a:solidFill>
                <a:schemeClr val="bg1"/>
              </a:solidFill>
              <a:latin typeface="MuseoSansCyrl-100" charset="0"/>
              <a:ea typeface="Museo Sans Cyrl 500" charset="0"/>
              <a:cs typeface="Museo Sans Cyrl 500" charset="0"/>
            </a:endParaRPr>
          </a:p>
        </p:txBody>
      </p:sp>
    </p:spTree>
    <p:extLst>
      <p:ext uri="{BB962C8B-B14F-4D97-AF65-F5344CB8AC3E}">
        <p14:creationId xmlns:p14="http://schemas.microsoft.com/office/powerpoint/2010/main" val="2342740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Изображение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2802982" y="3081469"/>
            <a:ext cx="6586036" cy="695062"/>
          </a:xfrm>
          <a:prstGeom prst="rect">
            <a:avLst/>
          </a:prstGeom>
          <a:noFill/>
        </p:spPr>
        <p:txBody>
          <a:bodyPr wrap="square" rtlCol="0">
            <a:spAutoFit/>
          </a:bodyPr>
          <a:lstStyle/>
          <a:p>
            <a:pPr algn="ctr">
              <a:lnSpc>
                <a:spcPts val="4667"/>
              </a:lnSpc>
            </a:pPr>
            <a:r>
              <a:rPr lang="ru-RU" sz="4267" spc="-133" dirty="0" smtClean="0">
                <a:solidFill>
                  <a:schemeClr val="bg1"/>
                </a:solidFill>
                <a:latin typeface="Museo Sans Cyrl 700" panose="02000000000000000000" pitchFamily="50" charset="-52"/>
                <a:ea typeface="Museo Sans Cyrl 300" charset="0"/>
                <a:cs typeface="Museo Sans Cyrl 300" charset="0"/>
              </a:rPr>
              <a:t>Ментальные триггеры</a:t>
            </a:r>
            <a:endParaRPr lang="ru-RU" sz="4267" spc="-133" dirty="0">
              <a:solidFill>
                <a:schemeClr val="bg1"/>
              </a:solidFill>
              <a:latin typeface="Museo Sans Cyrl 700" panose="02000000000000000000" pitchFamily="50" charset="-52"/>
              <a:ea typeface="Museo Sans Cyrl 300" charset="0"/>
              <a:cs typeface="Museo Sans Cyrl 300" charset="0"/>
            </a:endParaRPr>
          </a:p>
        </p:txBody>
      </p:sp>
    </p:spTree>
    <p:extLst>
      <p:ext uri="{BB962C8B-B14F-4D97-AF65-F5344CB8AC3E}">
        <p14:creationId xmlns:p14="http://schemas.microsoft.com/office/powerpoint/2010/main" val="2885789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rotWithShape="1">
          <a:blip r:embed="rId2" cstate="print">
            <a:extLst>
              <a:ext uri="{28A0092B-C50C-407E-A947-70E740481C1C}">
                <a14:useLocalDpi xmlns:a14="http://schemas.microsoft.com/office/drawing/2010/main" val="0"/>
              </a:ext>
            </a:extLst>
          </a:blip>
          <a:srcRect l="21205" r="21592"/>
          <a:stretch/>
        </p:blipFill>
        <p:spPr>
          <a:xfrm>
            <a:off x="-150607" y="0"/>
            <a:ext cx="5884433" cy="6858000"/>
          </a:xfrm>
          <a:prstGeom prst="rect">
            <a:avLst/>
          </a:prstGeom>
        </p:spPr>
      </p:pic>
      <p:pic>
        <p:nvPicPr>
          <p:cNvPr id="14" name="Рисунок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5449" y="3076677"/>
            <a:ext cx="1428797" cy="1303951"/>
          </a:xfrm>
          <a:prstGeom prst="rect">
            <a:avLst/>
          </a:prstGeom>
        </p:spPr>
      </p:pic>
      <p:sp>
        <p:nvSpPr>
          <p:cNvPr id="8" name="Прямоугольник 7"/>
          <p:cNvSpPr/>
          <p:nvPr/>
        </p:nvSpPr>
        <p:spPr>
          <a:xfrm>
            <a:off x="-150607" y="1"/>
            <a:ext cx="5800289"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Изображение 2"/>
          <p:cNvPicPr>
            <a:picLocks noChangeAspect="1"/>
          </p:cNvPicPr>
          <p:nvPr/>
        </p:nvPicPr>
        <p:blipFill rotWithShape="1">
          <a:blip r:embed="rId4">
            <a:extLst>
              <a:ext uri="{28A0092B-C50C-407E-A947-70E740481C1C}">
                <a14:useLocalDpi xmlns:a14="http://schemas.microsoft.com/office/drawing/2010/main" val="0"/>
              </a:ext>
            </a:extLst>
          </a:blip>
          <a:srcRect l="44250"/>
          <a:stretch/>
        </p:blipFill>
        <p:spPr>
          <a:xfrm>
            <a:off x="5394960" y="0"/>
            <a:ext cx="6797040" cy="6858000"/>
          </a:xfrm>
          <a:prstGeom prst="rect">
            <a:avLst/>
          </a:prstGeom>
          <a:effectLst>
            <a:outerShdw blurRad="50800" dist="38100" dir="10800000" algn="r" rotWithShape="0">
              <a:prstClr val="black">
                <a:alpha val="40000"/>
              </a:prstClr>
            </a:outerShdw>
          </a:effectLst>
        </p:spPr>
      </p:pic>
      <p:sp>
        <p:nvSpPr>
          <p:cNvPr id="6" name="TextBox 5"/>
          <p:cNvSpPr txBox="1"/>
          <p:nvPr/>
        </p:nvSpPr>
        <p:spPr>
          <a:xfrm>
            <a:off x="6728976" y="792971"/>
            <a:ext cx="4766338" cy="1297791"/>
          </a:xfrm>
          <a:prstGeom prst="rect">
            <a:avLst/>
          </a:prstGeom>
          <a:noFill/>
        </p:spPr>
        <p:txBody>
          <a:bodyPr wrap="square" rtlCol="0">
            <a:spAutoFit/>
          </a:bodyPr>
          <a:lstStyle/>
          <a:p>
            <a:pPr>
              <a:lnSpc>
                <a:spcPts val="4667"/>
              </a:lnSpc>
            </a:pPr>
            <a:r>
              <a:rPr lang="ru-RU" sz="2400" dirty="0" smtClean="0">
                <a:solidFill>
                  <a:schemeClr val="bg1">
                    <a:alpha val="50000"/>
                  </a:schemeClr>
                </a:solidFill>
                <a:latin typeface="Museo Sans Cyrl 100" charset="0"/>
                <a:ea typeface="Museo Sans Cyrl 100" charset="0"/>
                <a:cs typeface="Museo Sans Cyrl 100" charset="0"/>
              </a:rPr>
              <a:t>Пример 2</a:t>
            </a:r>
            <a:r>
              <a:rPr lang="ru-RU" sz="4267" dirty="0">
                <a:solidFill>
                  <a:schemeClr val="bg1"/>
                </a:solidFill>
                <a:latin typeface="Museo Sans Cyrl 500" charset="0"/>
                <a:ea typeface="Museo Sans Cyrl 500" charset="0"/>
                <a:cs typeface="Museo Sans Cyrl 500" charset="0"/>
              </a:rPr>
              <a:t/>
            </a:r>
            <a:br>
              <a:rPr lang="ru-RU" sz="4267" dirty="0">
                <a:solidFill>
                  <a:schemeClr val="bg1"/>
                </a:solidFill>
                <a:latin typeface="Museo Sans Cyrl 500" charset="0"/>
                <a:ea typeface="Museo Sans Cyrl 500" charset="0"/>
                <a:cs typeface="Museo Sans Cyrl 500" charset="0"/>
              </a:rPr>
            </a:br>
            <a:r>
              <a:rPr lang="en-US" sz="4267" spc="-200" dirty="0" err="1" smtClean="0">
                <a:solidFill>
                  <a:schemeClr val="bg1"/>
                </a:solidFill>
                <a:latin typeface="Museo Sans Cyrl 500" charset="0"/>
                <a:ea typeface="Museo Sans Cyrl 500" charset="0"/>
                <a:cs typeface="Museo Sans Cyrl 500" charset="0"/>
              </a:rPr>
              <a:t>CallBackHunter</a:t>
            </a:r>
            <a:endParaRPr lang="ru-RU" sz="4267" spc="-200" dirty="0">
              <a:solidFill>
                <a:schemeClr val="bg1"/>
              </a:solidFill>
              <a:latin typeface="Museo Sans Cyrl 500" charset="0"/>
              <a:ea typeface="Museo Sans Cyrl 500" charset="0"/>
              <a:cs typeface="Museo Sans Cyrl 500" charset="0"/>
            </a:endParaRPr>
          </a:p>
        </p:txBody>
      </p:sp>
      <p:sp>
        <p:nvSpPr>
          <p:cNvPr id="7" name="TextBox 6"/>
          <p:cNvSpPr txBox="1"/>
          <p:nvPr/>
        </p:nvSpPr>
        <p:spPr>
          <a:xfrm>
            <a:off x="6755101" y="2626858"/>
            <a:ext cx="4740213" cy="2246769"/>
          </a:xfrm>
          <a:prstGeom prst="rect">
            <a:avLst/>
          </a:prstGeom>
          <a:noFill/>
        </p:spPr>
        <p:txBody>
          <a:bodyPr wrap="square" rtlCol="0">
            <a:spAutoFit/>
          </a:bodyPr>
          <a:lstStyle/>
          <a:p>
            <a:r>
              <a:rPr lang="ru-RU" sz="2000" dirty="0" smtClean="0">
                <a:solidFill>
                  <a:schemeClr val="bg1"/>
                </a:solidFill>
                <a:latin typeface="MuseoSansCyrl-100" charset="0"/>
                <a:ea typeface="Museo Sans Cyrl 500" charset="0"/>
                <a:cs typeface="Museo Sans Cyrl 500" charset="0"/>
              </a:rPr>
              <a:t>Сервис анализирует поведение пользователей на сайте и в нужный момент показывает ваше предложение. Сервис появился после того, как широко распространились </a:t>
            </a:r>
            <a:r>
              <a:rPr lang="en-US" sz="2000" dirty="0" smtClean="0">
                <a:solidFill>
                  <a:schemeClr val="bg1"/>
                </a:solidFill>
                <a:latin typeface="MuseoSansCyrl-100" charset="0"/>
                <a:ea typeface="Museo Sans Cyrl 500" charset="0"/>
                <a:cs typeface="Museo Sans Cyrl 500" charset="0"/>
              </a:rPr>
              <a:t>Landing Page </a:t>
            </a:r>
            <a:r>
              <a:rPr lang="ru-RU" sz="2000" dirty="0" smtClean="0">
                <a:solidFill>
                  <a:schemeClr val="bg1"/>
                </a:solidFill>
                <a:latin typeface="MuseoSansCyrl-100" charset="0"/>
                <a:ea typeface="Museo Sans Cyrl 500" charset="0"/>
                <a:cs typeface="Museo Sans Cyrl 500" charset="0"/>
              </a:rPr>
              <a:t>и повышение конверсии стало очень востребованной услугой.</a:t>
            </a:r>
            <a:endParaRPr lang="ru-RU" sz="2000" dirty="0">
              <a:solidFill>
                <a:schemeClr val="bg1"/>
              </a:solidFill>
              <a:latin typeface="MuseoSansCyrl-100" charset="0"/>
              <a:ea typeface="Museo Sans Cyrl 500" charset="0"/>
              <a:cs typeface="Museo Sans Cyrl 500" charset="0"/>
            </a:endParaRPr>
          </a:p>
        </p:txBody>
      </p:sp>
    </p:spTree>
    <p:extLst>
      <p:ext uri="{BB962C8B-B14F-4D97-AF65-F5344CB8AC3E}">
        <p14:creationId xmlns:p14="http://schemas.microsoft.com/office/powerpoint/2010/main" val="22189586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798432" y="1729775"/>
            <a:ext cx="4254641" cy="695062"/>
          </a:xfrm>
          <a:prstGeom prst="rect">
            <a:avLst/>
          </a:prstGeom>
          <a:noFill/>
        </p:spPr>
        <p:txBody>
          <a:bodyPr wrap="square" rtlCol="0">
            <a:spAutoFit/>
          </a:bodyPr>
          <a:lstStyle/>
          <a:p>
            <a:pPr>
              <a:lnSpc>
                <a:spcPts val="4667"/>
              </a:lnSpc>
            </a:pPr>
            <a:r>
              <a:rPr lang="ru-RU" sz="3200" spc="-133" dirty="0">
                <a:latin typeface="Museo Sans Cyrl 300" charset="0"/>
                <a:ea typeface="Museo Sans Cyrl 300" charset="0"/>
                <a:cs typeface="Museo Sans Cyrl 300" charset="0"/>
              </a:rPr>
              <a:t>Шаг 1. Оценка</a:t>
            </a:r>
          </a:p>
        </p:txBody>
      </p:sp>
      <p:sp>
        <p:nvSpPr>
          <p:cNvPr id="5" name="TextBox 4"/>
          <p:cNvSpPr txBox="1"/>
          <p:nvPr/>
        </p:nvSpPr>
        <p:spPr>
          <a:xfrm>
            <a:off x="1803041" y="1143559"/>
            <a:ext cx="6439437" cy="772006"/>
          </a:xfrm>
          <a:prstGeom prst="rect">
            <a:avLst/>
          </a:prstGeom>
          <a:noFill/>
        </p:spPr>
        <p:txBody>
          <a:bodyPr wrap="square" rtlCol="0">
            <a:spAutoFit/>
          </a:bodyPr>
          <a:lstStyle/>
          <a:p>
            <a:pPr>
              <a:lnSpc>
                <a:spcPts val="5333"/>
              </a:lnSpc>
            </a:pPr>
            <a:r>
              <a:rPr lang="ru-RU" sz="4267" b="1" spc="200" dirty="0">
                <a:latin typeface="Museo Sans Cyrl 900" charset="0"/>
                <a:ea typeface="Museo Sans Cyrl 900" charset="0"/>
                <a:cs typeface="Museo Sans Cyrl 900" charset="0"/>
              </a:rPr>
              <a:t>Как внедрить?</a:t>
            </a:r>
          </a:p>
        </p:txBody>
      </p:sp>
      <p:sp>
        <p:nvSpPr>
          <p:cNvPr id="8" name="TextBox 7"/>
          <p:cNvSpPr txBox="1"/>
          <p:nvPr/>
        </p:nvSpPr>
        <p:spPr>
          <a:xfrm>
            <a:off x="1483833" y="2483595"/>
            <a:ext cx="9179874" cy="2308324"/>
          </a:xfrm>
          <a:prstGeom prst="rect">
            <a:avLst/>
          </a:prstGeom>
          <a:noFill/>
        </p:spPr>
        <p:txBody>
          <a:bodyPr wrap="square" rtlCol="0">
            <a:spAutoFit/>
          </a:bodyPr>
          <a:lstStyle/>
          <a:p>
            <a:pPr marL="342900" indent="-342900">
              <a:buFont typeface="+mj-lt"/>
              <a:buAutoNum type="arabicPeriod"/>
            </a:pPr>
            <a:r>
              <a:rPr lang="ru-RU" sz="1600" dirty="0">
                <a:latin typeface="Museo Sans Cyrl 300" panose="02000000000000000000" pitchFamily="50" charset="-52"/>
                <a:cs typeface="Arial" panose="020B0604020202020204" pitchFamily="34" charset="0"/>
              </a:rPr>
              <a:t>Решает ли ваш продукт или услуга какую-либо боль покупателей. Готовы ли они платить за её урегулирование? Например, вы предоставляете услуги по ведению бухгалтерской и налоговой отчётности в установленные законодательством сроки. Вы помогаете избежать штрафов, санкций, проблем с законом и предприниматели готовы платить за решение этой </a:t>
            </a:r>
            <a:r>
              <a:rPr lang="ru-RU" sz="1600" dirty="0" smtClean="0">
                <a:latin typeface="Museo Sans Cyrl 300" panose="02000000000000000000" pitchFamily="50" charset="-52"/>
                <a:cs typeface="Arial" panose="020B0604020202020204" pitchFamily="34" charset="0"/>
              </a:rPr>
              <a:t>проблемы.</a:t>
            </a:r>
            <a:endParaRPr lang="en-US" sz="1600" dirty="0">
              <a:latin typeface="Museo Sans Cyrl 300" panose="02000000000000000000" pitchFamily="50" charset="-52"/>
              <a:cs typeface="Arial" panose="020B0604020202020204" pitchFamily="34" charset="0"/>
            </a:endParaRPr>
          </a:p>
          <a:p>
            <a:pPr marL="342900" indent="-342900">
              <a:buFont typeface="+mj-lt"/>
              <a:buAutoNum type="arabicPeriod"/>
            </a:pPr>
            <a:r>
              <a:rPr lang="ru-RU" sz="1600" dirty="0" smtClean="0">
                <a:latin typeface="Museo Sans Cyrl 300" panose="02000000000000000000" pitchFamily="50" charset="-52"/>
                <a:cs typeface="Arial" panose="020B0604020202020204" pitchFamily="34" charset="0"/>
              </a:rPr>
              <a:t>В </a:t>
            </a:r>
            <a:r>
              <a:rPr lang="ru-RU" sz="1600" dirty="0">
                <a:latin typeface="Museo Sans Cyrl 300" panose="02000000000000000000" pitchFamily="50" charset="-52"/>
                <a:cs typeface="Arial" panose="020B0604020202020204" pitchFamily="34" charset="0"/>
              </a:rPr>
              <a:t>какой момент и при каких обстоятельствах у клиентов возникает эта боль? В случае с сопровождением — это период сдачи налоговой </a:t>
            </a:r>
            <a:r>
              <a:rPr lang="ru-RU" sz="1600" dirty="0" smtClean="0">
                <a:latin typeface="Museo Sans Cyrl 300" panose="02000000000000000000" pitchFamily="50" charset="-52"/>
                <a:cs typeface="Arial" panose="020B0604020202020204" pitchFamily="34" charset="0"/>
              </a:rPr>
              <a:t>отчётности.</a:t>
            </a:r>
            <a:endParaRPr lang="en-US" sz="1600" dirty="0">
              <a:latin typeface="Museo Sans Cyrl 300" panose="02000000000000000000" pitchFamily="50" charset="-52"/>
              <a:cs typeface="Arial" panose="020B0604020202020204" pitchFamily="34" charset="0"/>
            </a:endParaRPr>
          </a:p>
          <a:p>
            <a:pPr marL="342900" indent="-342900">
              <a:buFont typeface="+mj-lt"/>
              <a:buAutoNum type="arabicPeriod"/>
            </a:pPr>
            <a:r>
              <a:rPr lang="ru-RU" sz="1600" dirty="0" smtClean="0">
                <a:latin typeface="Museo Sans Cyrl 300" panose="02000000000000000000" pitchFamily="50" charset="-52"/>
                <a:cs typeface="Arial" panose="020B0604020202020204" pitchFamily="34" charset="0"/>
              </a:rPr>
              <a:t>Можете </a:t>
            </a:r>
            <a:r>
              <a:rPr lang="ru-RU" sz="1600" dirty="0">
                <a:latin typeface="Museo Sans Cyrl 300" panose="02000000000000000000" pitchFamily="50" charset="-52"/>
                <a:cs typeface="Arial" panose="020B0604020202020204" pitchFamily="34" charset="0"/>
              </a:rPr>
              <a:t>ли вы предложить свой продукт или услугу до того, как боль возникла и после её возникновения?</a:t>
            </a:r>
          </a:p>
        </p:txBody>
      </p:sp>
    </p:spTree>
    <p:extLst>
      <p:ext uri="{BB962C8B-B14F-4D97-AF65-F5344CB8AC3E}">
        <p14:creationId xmlns:p14="http://schemas.microsoft.com/office/powerpoint/2010/main" val="3663433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798433" y="1734513"/>
            <a:ext cx="6586036" cy="651076"/>
          </a:xfrm>
          <a:prstGeom prst="rect">
            <a:avLst/>
          </a:prstGeom>
          <a:noFill/>
        </p:spPr>
        <p:txBody>
          <a:bodyPr wrap="square" rtlCol="0">
            <a:spAutoFit/>
          </a:bodyPr>
          <a:lstStyle/>
          <a:p>
            <a:pPr>
              <a:lnSpc>
                <a:spcPts val="4667"/>
              </a:lnSpc>
            </a:pPr>
            <a:r>
              <a:rPr lang="ru-RU" sz="3200" spc="-133" dirty="0">
                <a:latin typeface="Museo Sans Cyrl 300" charset="0"/>
                <a:ea typeface="Museo Sans Cyrl 300" charset="0"/>
                <a:cs typeface="Museo Sans Cyrl 300" charset="0"/>
              </a:rPr>
              <a:t>Шаг 2. Внедрение</a:t>
            </a:r>
          </a:p>
        </p:txBody>
      </p:sp>
      <p:sp>
        <p:nvSpPr>
          <p:cNvPr id="5" name="TextBox 4"/>
          <p:cNvSpPr txBox="1"/>
          <p:nvPr/>
        </p:nvSpPr>
        <p:spPr>
          <a:xfrm>
            <a:off x="1803043" y="1143559"/>
            <a:ext cx="5061397" cy="772006"/>
          </a:xfrm>
          <a:prstGeom prst="rect">
            <a:avLst/>
          </a:prstGeom>
          <a:noFill/>
        </p:spPr>
        <p:txBody>
          <a:bodyPr wrap="square" rtlCol="0">
            <a:spAutoFit/>
          </a:bodyPr>
          <a:lstStyle/>
          <a:p>
            <a:pPr>
              <a:lnSpc>
                <a:spcPts val="5333"/>
              </a:lnSpc>
            </a:pPr>
            <a:r>
              <a:rPr lang="ru-RU" sz="4267" b="1" spc="200" dirty="0">
                <a:latin typeface="Museo Sans Cyrl 900" charset="0"/>
                <a:ea typeface="Museo Sans Cyrl 900" charset="0"/>
                <a:cs typeface="Museo Sans Cyrl 900" charset="0"/>
              </a:rPr>
              <a:t>Как внедрить?</a:t>
            </a:r>
          </a:p>
        </p:txBody>
      </p:sp>
      <p:sp>
        <p:nvSpPr>
          <p:cNvPr id="8" name="TextBox 7"/>
          <p:cNvSpPr txBox="1"/>
          <p:nvPr/>
        </p:nvSpPr>
        <p:spPr>
          <a:xfrm>
            <a:off x="1483833" y="2483595"/>
            <a:ext cx="9330912" cy="2062103"/>
          </a:xfrm>
          <a:prstGeom prst="rect">
            <a:avLst/>
          </a:prstGeom>
          <a:noFill/>
        </p:spPr>
        <p:txBody>
          <a:bodyPr wrap="square" rtlCol="0">
            <a:spAutoFit/>
          </a:bodyPr>
          <a:lstStyle/>
          <a:p>
            <a:pPr marL="342900" indent="-342900">
              <a:buFont typeface="+mj-lt"/>
              <a:buAutoNum type="arabicPeriod"/>
            </a:pPr>
            <a:r>
              <a:rPr lang="ru-RU" sz="1600" dirty="0">
                <a:latin typeface="Museo Sans Cyrl 300" panose="02000000000000000000" pitchFamily="50" charset="-52"/>
                <a:cs typeface="Arial" panose="020B0604020202020204" pitchFamily="34" charset="0"/>
              </a:rPr>
              <a:t>Сформируйте предложение, которое будет </a:t>
            </a:r>
            <a:r>
              <a:rPr lang="ru-RU" sz="1600" dirty="0" smtClean="0">
                <a:latin typeface="Museo Sans Cyrl 300" panose="02000000000000000000" pitchFamily="50" charset="-52"/>
                <a:cs typeface="Arial" panose="020B0604020202020204" pitchFamily="34" charset="0"/>
              </a:rPr>
              <a:t>решать проблему покупателя. </a:t>
            </a:r>
            <a:r>
              <a:rPr lang="ru-RU" sz="1600" dirty="0">
                <a:latin typeface="Museo Sans Cyrl 300" panose="02000000000000000000" pitchFamily="50" charset="-52"/>
                <a:cs typeface="Arial" panose="020B0604020202020204" pitchFamily="34" charset="0"/>
              </a:rPr>
              <a:t>Например: «Сэкономьте до 500 000 рублей на штатном бухгалтере за счёт комплексного бухгалтерского сопровождения в Москве</a:t>
            </a:r>
            <a:r>
              <a:rPr lang="ru-RU" sz="1600" dirty="0" smtClean="0">
                <a:latin typeface="Museo Sans Cyrl 300" panose="02000000000000000000" pitchFamily="50" charset="-52"/>
                <a:cs typeface="Arial" panose="020B0604020202020204" pitchFamily="34" charset="0"/>
              </a:rPr>
              <a:t>».</a:t>
            </a:r>
            <a:endParaRPr lang="en-US" sz="1600" dirty="0">
              <a:latin typeface="Museo Sans Cyrl 300" panose="02000000000000000000" pitchFamily="50" charset="-52"/>
              <a:cs typeface="Arial" panose="020B0604020202020204" pitchFamily="34" charset="0"/>
            </a:endParaRPr>
          </a:p>
          <a:p>
            <a:pPr marL="342900" indent="-342900">
              <a:buFont typeface="+mj-lt"/>
              <a:buAutoNum type="arabicPeriod"/>
            </a:pPr>
            <a:r>
              <a:rPr lang="ru-RU" sz="1600" dirty="0" smtClean="0">
                <a:latin typeface="Museo Sans Cyrl 300" panose="02000000000000000000" pitchFamily="50" charset="-52"/>
                <a:cs typeface="Arial" panose="020B0604020202020204" pitchFamily="34" charset="0"/>
              </a:rPr>
              <a:t>Предложите </a:t>
            </a:r>
            <a:r>
              <a:rPr lang="ru-RU" sz="1600" dirty="0">
                <a:latin typeface="Museo Sans Cyrl 300" panose="02000000000000000000" pitchFamily="50" charset="-52"/>
                <a:cs typeface="Arial" panose="020B0604020202020204" pitchFamily="34" charset="0"/>
              </a:rPr>
              <a:t>свой продукт перед тем, когда у клиента возникает боль, чтобы он вас запомнил. Например, подайте рекламу за месяц до сдачи налоговой отчётности, напомните об этом предпринимателям в </a:t>
            </a:r>
            <a:r>
              <a:rPr lang="en-US" sz="1600" dirty="0" smtClean="0">
                <a:latin typeface="Museo Sans Cyrl 300" panose="02000000000000000000" pitchFamily="50" charset="-52"/>
                <a:cs typeface="Arial" panose="020B0604020202020204" pitchFamily="34" charset="0"/>
              </a:rPr>
              <a:t>e</a:t>
            </a:r>
            <a:r>
              <a:rPr lang="ru-RU" sz="1600" dirty="0" smtClean="0">
                <a:latin typeface="Museo Sans Cyrl 300" panose="02000000000000000000" pitchFamily="50" charset="-52"/>
                <a:cs typeface="Arial" panose="020B0604020202020204" pitchFamily="34" charset="0"/>
              </a:rPr>
              <a:t>-</a:t>
            </a:r>
            <a:r>
              <a:rPr lang="en-US" sz="1600" dirty="0" smtClean="0">
                <a:latin typeface="Museo Sans Cyrl 300" panose="02000000000000000000" pitchFamily="50" charset="-52"/>
                <a:cs typeface="Arial" panose="020B0604020202020204" pitchFamily="34" charset="0"/>
              </a:rPr>
              <a:t>mail</a:t>
            </a:r>
            <a:r>
              <a:rPr lang="ru-RU" sz="1600" dirty="0" smtClean="0">
                <a:latin typeface="Museo Sans Cyrl 300" panose="02000000000000000000" pitchFamily="50" charset="-52"/>
                <a:cs typeface="Arial" panose="020B0604020202020204" pitchFamily="34" charset="0"/>
              </a:rPr>
              <a:t> рассылке.</a:t>
            </a:r>
            <a:endParaRPr lang="en-US" sz="1600" dirty="0">
              <a:latin typeface="Museo Sans Cyrl 300" panose="02000000000000000000" pitchFamily="50" charset="-52"/>
              <a:cs typeface="Arial" panose="020B0604020202020204" pitchFamily="34" charset="0"/>
            </a:endParaRPr>
          </a:p>
          <a:p>
            <a:pPr marL="342900" indent="-342900">
              <a:buFont typeface="+mj-lt"/>
              <a:buAutoNum type="arabicPeriod"/>
            </a:pPr>
            <a:r>
              <a:rPr lang="ru-RU" sz="1600" dirty="0" smtClean="0">
                <a:latin typeface="Museo Sans Cyrl 300" panose="02000000000000000000" pitchFamily="50" charset="-52"/>
                <a:cs typeface="Arial" panose="020B0604020202020204" pitchFamily="34" charset="0"/>
              </a:rPr>
              <a:t>Предложите </a:t>
            </a:r>
            <a:r>
              <a:rPr lang="ru-RU" sz="1600" dirty="0">
                <a:latin typeface="Museo Sans Cyrl 300" panose="02000000000000000000" pitchFamily="50" charset="-52"/>
                <a:cs typeface="Arial" panose="020B0604020202020204" pitchFamily="34" charset="0"/>
              </a:rPr>
              <a:t>свой продукт именно в тот момент и в том месте, когда у клиента возникает боль, чтобы он обратился к вам.</a:t>
            </a:r>
          </a:p>
        </p:txBody>
      </p:sp>
    </p:spTree>
    <p:extLst>
      <p:ext uri="{BB962C8B-B14F-4D97-AF65-F5344CB8AC3E}">
        <p14:creationId xmlns:p14="http://schemas.microsoft.com/office/powerpoint/2010/main" val="6365212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Изображение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821975" y="3879954"/>
            <a:ext cx="10470776" cy="695062"/>
          </a:xfrm>
          <a:prstGeom prst="rect">
            <a:avLst/>
          </a:prstGeom>
          <a:noFill/>
        </p:spPr>
        <p:txBody>
          <a:bodyPr wrap="square" rtlCol="0">
            <a:spAutoFit/>
          </a:bodyPr>
          <a:lstStyle/>
          <a:p>
            <a:pPr algn="ctr">
              <a:lnSpc>
                <a:spcPts val="4667"/>
              </a:lnSpc>
            </a:pPr>
            <a:r>
              <a:rPr lang="ru-RU" sz="4400" spc="-133" dirty="0" smtClean="0">
                <a:solidFill>
                  <a:schemeClr val="bg1"/>
                </a:solidFill>
                <a:latin typeface="Museo Sans Cyrl 100" charset="0"/>
                <a:ea typeface="Museo Sans Cyrl 100" charset="0"/>
                <a:cs typeface="Museo Sans Cyrl 100" charset="0"/>
              </a:rPr>
              <a:t>Любой может стать любым</a:t>
            </a:r>
            <a:endParaRPr lang="ru-RU" sz="4400" spc="-133" dirty="0">
              <a:solidFill>
                <a:schemeClr val="bg1"/>
              </a:solidFill>
              <a:latin typeface="Museo Sans Cyrl 100" charset="0"/>
              <a:ea typeface="Museo Sans Cyrl 100" charset="0"/>
              <a:cs typeface="Museo Sans Cyrl 100"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5566" y="1840099"/>
            <a:ext cx="1475110" cy="1353200"/>
          </a:xfrm>
          <a:prstGeom prst="rect">
            <a:avLst/>
          </a:prstGeom>
        </p:spPr>
      </p:pic>
    </p:spTree>
    <p:extLst>
      <p:ext uri="{BB962C8B-B14F-4D97-AF65-F5344CB8AC3E}">
        <p14:creationId xmlns:p14="http://schemas.microsoft.com/office/powerpoint/2010/main" val="3132909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Изображение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47728" y="795829"/>
            <a:ext cx="8006120" cy="1451679"/>
          </a:xfrm>
          <a:prstGeom prst="rect">
            <a:avLst/>
          </a:prstGeom>
          <a:noFill/>
        </p:spPr>
        <p:txBody>
          <a:bodyPr wrap="square" rtlCol="0">
            <a:spAutoFit/>
          </a:bodyPr>
          <a:lstStyle/>
          <a:p>
            <a:pPr>
              <a:lnSpc>
                <a:spcPts val="5333"/>
              </a:lnSpc>
            </a:pPr>
            <a:r>
              <a:rPr lang="ru-RU" sz="4267" b="1" spc="200" dirty="0">
                <a:latin typeface="Museo Sans Cyrl 900" charset="0"/>
                <a:ea typeface="Museo Sans Cyrl 900" charset="0"/>
                <a:cs typeface="Museo Sans Cyrl 900" charset="0"/>
              </a:rPr>
              <a:t>Что </a:t>
            </a:r>
            <a:r>
              <a:rPr lang="ru-RU" sz="4267" b="1" spc="200" dirty="0" smtClean="0">
                <a:latin typeface="Museo Sans Cyrl 900" charset="0"/>
                <a:ea typeface="Museo Sans Cyrl 900" charset="0"/>
                <a:cs typeface="Museo Sans Cyrl 900" charset="0"/>
              </a:rPr>
              <a:t>такое</a:t>
            </a:r>
          </a:p>
          <a:p>
            <a:pPr>
              <a:lnSpc>
                <a:spcPts val="5333"/>
              </a:lnSpc>
            </a:pPr>
            <a:r>
              <a:rPr lang="ru-RU" sz="4267" b="1" spc="200" dirty="0" smtClean="0">
                <a:latin typeface="Museo Sans Cyrl 900" charset="0"/>
                <a:ea typeface="Museo Sans Cyrl 900" charset="0"/>
                <a:cs typeface="Museo Sans Cyrl 900" charset="0"/>
              </a:rPr>
              <a:t>ментальные </a:t>
            </a:r>
            <a:r>
              <a:rPr lang="ru-RU" sz="4267" b="1" spc="200" dirty="0">
                <a:latin typeface="Museo Sans Cyrl 900" charset="0"/>
                <a:ea typeface="Museo Sans Cyrl 900" charset="0"/>
                <a:cs typeface="Museo Sans Cyrl 900" charset="0"/>
              </a:rPr>
              <a:t>триггеры?</a:t>
            </a:r>
          </a:p>
        </p:txBody>
      </p:sp>
      <p:sp>
        <p:nvSpPr>
          <p:cNvPr id="7" name="TextBox 6"/>
          <p:cNvSpPr txBox="1"/>
          <p:nvPr/>
        </p:nvSpPr>
        <p:spPr>
          <a:xfrm>
            <a:off x="1073485" y="2491169"/>
            <a:ext cx="9330912" cy="3785652"/>
          </a:xfrm>
          <a:prstGeom prst="rect">
            <a:avLst/>
          </a:prstGeom>
          <a:noFill/>
        </p:spPr>
        <p:txBody>
          <a:bodyPr wrap="square" rtlCol="0">
            <a:spAutoFit/>
          </a:bodyPr>
          <a:lstStyle/>
          <a:p>
            <a:r>
              <a:rPr lang="ru-RU" sz="1600" dirty="0">
                <a:latin typeface="Museo Sans Cyrl 300" panose="02000000000000000000" pitchFamily="50" charset="-52"/>
                <a:cs typeface="Arial" panose="020B0604020202020204" pitchFamily="34" charset="0"/>
              </a:rPr>
              <a:t>В 90% случаев мы совершаем покупки эмоционально, подсознательно и только потом обосновываем себе их необходимость. Триггеры — «спусковые крючки», которые активируют подсознание и приводят к принятию решения о покупке, факторы влияния на поведение покупателя.</a:t>
            </a:r>
          </a:p>
          <a:p>
            <a:endParaRPr lang="ru-RU" sz="1600" dirty="0">
              <a:latin typeface="Museo Sans Cyrl 300" panose="02000000000000000000" pitchFamily="50" charset="-52"/>
              <a:ea typeface="Museo Sans Cyrl 500" charset="0"/>
              <a:cs typeface="Arial" panose="020B0604020202020204" pitchFamily="34" charset="0"/>
            </a:endParaRPr>
          </a:p>
          <a:p>
            <a:r>
              <a:rPr lang="ru-RU" sz="1600" dirty="0">
                <a:latin typeface="Museo Sans Cyrl 300" panose="02000000000000000000" pitchFamily="50" charset="-52"/>
                <a:cs typeface="Arial" panose="020B0604020202020204" pitchFamily="34" charset="0"/>
              </a:rPr>
              <a:t>Например, триггер «Взаимная благодарность». Когда нам предоставляют некую ценность, возникает чувство долга и желание отплатить взаимностью. И в этом нет ничего плохого, так устроен мир. Потому что у человека с высоким нравственным уровнем возникает дисбаланс. Этот дисбаланс человек может восполнить обратной связью, отзывами, эмоциями или финансовой благодарностью в виде покупки.</a:t>
            </a:r>
          </a:p>
          <a:p>
            <a:r>
              <a:rPr lang="ru-RU" sz="1600" dirty="0">
                <a:latin typeface="Museo Sans Cyrl 300" panose="02000000000000000000" pitchFamily="50" charset="-52"/>
                <a:cs typeface="Arial" panose="020B0604020202020204" pitchFamily="34" charset="0"/>
              </a:rPr>
              <a:t/>
            </a:r>
            <a:br>
              <a:rPr lang="ru-RU" sz="1600" dirty="0">
                <a:latin typeface="Museo Sans Cyrl 300" panose="02000000000000000000" pitchFamily="50" charset="-52"/>
                <a:cs typeface="Arial" panose="020B0604020202020204" pitchFamily="34" charset="0"/>
              </a:rPr>
            </a:br>
            <a:r>
              <a:rPr lang="ru-RU" sz="1600" dirty="0">
                <a:latin typeface="Museo Sans Cyrl 300" panose="02000000000000000000" pitchFamily="50" charset="-52"/>
                <a:cs typeface="Arial" panose="020B0604020202020204" pitchFamily="34" charset="0"/>
              </a:rPr>
              <a:t>Американцы поняли, </a:t>
            </a:r>
            <a:r>
              <a:rPr lang="ru-RU" sz="1600" dirty="0" err="1">
                <a:latin typeface="Museo Sans Cyrl 300" panose="02000000000000000000" pitchFamily="50" charset="-52"/>
                <a:cs typeface="Arial" panose="020B0604020202020204" pitchFamily="34" charset="0"/>
              </a:rPr>
              <a:t>технологизируя</a:t>
            </a:r>
            <a:r>
              <a:rPr lang="ru-RU" sz="1600" dirty="0">
                <a:latin typeface="Museo Sans Cyrl 300" panose="02000000000000000000" pitchFamily="50" charset="-52"/>
                <a:cs typeface="Arial" panose="020B0604020202020204" pitchFamily="34" charset="0"/>
              </a:rPr>
              <a:t> и переводя в инструкции такие тонкие психологические моменты, как триггеры, они снизят порог ошибки и повысят порог предсказуемости результата. Поэтому сайты, рекламные буклеты, модули, сообщения и выступления насыщены триггерами.</a:t>
            </a:r>
          </a:p>
        </p:txBody>
      </p:sp>
    </p:spTree>
    <p:extLst>
      <p:ext uri="{BB962C8B-B14F-4D97-AF65-F5344CB8AC3E}">
        <p14:creationId xmlns:p14="http://schemas.microsoft.com/office/powerpoint/2010/main" val="908062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700014" y="1130680"/>
            <a:ext cx="8603084" cy="772006"/>
          </a:xfrm>
          <a:prstGeom prst="rect">
            <a:avLst/>
          </a:prstGeom>
          <a:noFill/>
        </p:spPr>
        <p:txBody>
          <a:bodyPr wrap="square" rtlCol="0">
            <a:spAutoFit/>
          </a:bodyPr>
          <a:lstStyle/>
          <a:p>
            <a:pPr>
              <a:lnSpc>
                <a:spcPts val="5333"/>
              </a:lnSpc>
            </a:pPr>
            <a:r>
              <a:rPr lang="ru-RU" sz="4267" b="1" spc="200" dirty="0" smtClean="0">
                <a:latin typeface="Museo Sans Cyrl 900" charset="0"/>
                <a:ea typeface="Museo Sans Cyrl 900" charset="0"/>
                <a:cs typeface="Museo Sans Cyrl 900" charset="0"/>
              </a:rPr>
              <a:t>Триггеров более тридцати:</a:t>
            </a:r>
            <a:endParaRPr lang="ru-RU" sz="4267" b="1" spc="200" dirty="0">
              <a:latin typeface="Museo Sans Cyrl 900" charset="0"/>
              <a:ea typeface="Museo Sans Cyrl 900" charset="0"/>
              <a:cs typeface="Museo Sans Cyrl 900" charset="0"/>
            </a:endParaRPr>
          </a:p>
        </p:txBody>
      </p:sp>
      <p:sp>
        <p:nvSpPr>
          <p:cNvPr id="7" name="TextBox 6"/>
          <p:cNvSpPr txBox="1"/>
          <p:nvPr/>
        </p:nvSpPr>
        <p:spPr>
          <a:xfrm>
            <a:off x="1700210" y="2300014"/>
            <a:ext cx="9330912" cy="3323987"/>
          </a:xfrm>
          <a:prstGeom prst="rect">
            <a:avLst/>
          </a:prstGeom>
          <a:noFill/>
        </p:spPr>
        <p:txBody>
          <a:bodyPr wrap="square" rtlCol="0">
            <a:spAutoFit/>
          </a:bodyPr>
          <a:lstStyle/>
          <a:p>
            <a:pPr indent="-304792">
              <a:buFont typeface="+mj-lt"/>
              <a:buAutoNum type="arabicPeriod"/>
            </a:pPr>
            <a:r>
              <a:rPr lang="ru-RU" sz="1400" dirty="0" smtClean="0">
                <a:latin typeface="Museo Sans Cyrl 300" panose="02000000000000000000" pitchFamily="50" charset="-52"/>
                <a:cs typeface="Arial" panose="020B0604020202020204" pitchFamily="34" charset="0"/>
              </a:rPr>
              <a:t>Правильная последовательность</a:t>
            </a:r>
            <a:endParaRPr lang="ru-RU" sz="1400" dirty="0">
              <a:latin typeface="Museo Sans Cyrl 300" panose="02000000000000000000" pitchFamily="50" charset="-52"/>
              <a:cs typeface="Arial" panose="020B0604020202020204" pitchFamily="34" charset="0"/>
            </a:endParaRPr>
          </a:p>
          <a:p>
            <a:pPr indent="-304792">
              <a:buFont typeface="+mj-lt"/>
              <a:buAutoNum type="arabicPeriod"/>
            </a:pPr>
            <a:r>
              <a:rPr lang="ru-RU" sz="1400" dirty="0" smtClean="0">
                <a:latin typeface="Museo Sans Cyrl 300" panose="02000000000000000000" pitchFamily="50" charset="-52"/>
                <a:cs typeface="Arial" panose="020B0604020202020204" pitchFamily="34" charset="0"/>
              </a:rPr>
              <a:t>Лучшее касание продукта</a:t>
            </a:r>
            <a:endParaRPr lang="ru-RU" sz="1400" dirty="0">
              <a:latin typeface="Museo Sans Cyrl 300" panose="02000000000000000000" pitchFamily="50" charset="-52"/>
              <a:cs typeface="Arial" panose="020B0604020202020204" pitchFamily="34" charset="0"/>
            </a:endParaRPr>
          </a:p>
          <a:p>
            <a:pPr indent="-304792">
              <a:buFont typeface="+mj-lt"/>
              <a:buAutoNum type="arabicPeriod"/>
            </a:pPr>
            <a:r>
              <a:rPr lang="ru-RU" sz="1400" dirty="0" smtClean="0">
                <a:latin typeface="Museo Sans Cyrl 300" panose="02000000000000000000" pitchFamily="50" charset="-52"/>
                <a:cs typeface="Arial" panose="020B0604020202020204" pitchFamily="34" charset="0"/>
              </a:rPr>
              <a:t>Истинные желания клиентов</a:t>
            </a:r>
            <a:endParaRPr lang="ru-RU" sz="1400" dirty="0">
              <a:latin typeface="Museo Sans Cyrl 300" panose="02000000000000000000" pitchFamily="50" charset="-52"/>
              <a:cs typeface="Arial" panose="020B0604020202020204" pitchFamily="34" charset="0"/>
            </a:endParaRPr>
          </a:p>
          <a:p>
            <a:pPr indent="-304792">
              <a:buFont typeface="+mj-lt"/>
              <a:buAutoNum type="arabicPeriod"/>
            </a:pPr>
            <a:r>
              <a:rPr lang="ru-RU" sz="1400" dirty="0" smtClean="0">
                <a:latin typeface="Museo Sans Cyrl 300" panose="02000000000000000000" pitchFamily="50" charset="-52"/>
                <a:cs typeface="Arial" panose="020B0604020202020204" pitchFamily="34" charset="0"/>
              </a:rPr>
              <a:t>Демонстрация недостатков</a:t>
            </a:r>
            <a:endParaRPr lang="ru-RU" sz="1400" dirty="0">
              <a:latin typeface="Museo Sans Cyrl 300" panose="02000000000000000000" pitchFamily="50" charset="-52"/>
              <a:cs typeface="Arial" panose="020B0604020202020204" pitchFamily="34" charset="0"/>
            </a:endParaRPr>
          </a:p>
          <a:p>
            <a:pPr indent="-304792">
              <a:buFont typeface="+mj-lt"/>
              <a:buAutoNum type="arabicPeriod"/>
            </a:pPr>
            <a:r>
              <a:rPr lang="ru-RU" sz="1400" dirty="0" smtClean="0">
                <a:latin typeface="Museo Sans Cyrl 300" panose="02000000000000000000" pitchFamily="50" charset="-52"/>
                <a:cs typeface="Arial" panose="020B0604020202020204" pitchFamily="34" charset="0"/>
              </a:rPr>
              <a:t>Закрытие возражений</a:t>
            </a:r>
            <a:endParaRPr lang="ru-RU" sz="1400" dirty="0">
              <a:latin typeface="Museo Sans Cyrl 300" panose="02000000000000000000" pitchFamily="50" charset="-52"/>
              <a:cs typeface="Arial" panose="020B0604020202020204" pitchFamily="34" charset="0"/>
            </a:endParaRPr>
          </a:p>
          <a:p>
            <a:pPr indent="-304792">
              <a:buFont typeface="+mj-lt"/>
              <a:buAutoNum type="arabicPeriod"/>
            </a:pPr>
            <a:r>
              <a:rPr lang="ru-RU" sz="1400" dirty="0" smtClean="0">
                <a:latin typeface="Museo Sans Cyrl 300" panose="02000000000000000000" pitchFamily="50" charset="-52"/>
                <a:cs typeface="Arial" panose="020B0604020202020204" pitchFamily="34" charset="0"/>
              </a:rPr>
              <a:t>Чувство собственности</a:t>
            </a:r>
            <a:endParaRPr lang="ru-RU" sz="1400" dirty="0">
              <a:latin typeface="Museo Sans Cyrl 300" panose="02000000000000000000" pitchFamily="50" charset="-52"/>
              <a:cs typeface="Arial" panose="020B0604020202020204" pitchFamily="34" charset="0"/>
            </a:endParaRPr>
          </a:p>
          <a:p>
            <a:pPr indent="-304792">
              <a:buFont typeface="+mj-lt"/>
              <a:buAutoNum type="arabicPeriod"/>
            </a:pPr>
            <a:r>
              <a:rPr lang="ru-RU" sz="1400" dirty="0" smtClean="0">
                <a:latin typeface="Museo Sans Cyrl 300" panose="02000000000000000000" pitchFamily="50" charset="-52"/>
                <a:cs typeface="Arial" panose="020B0604020202020204" pitchFamily="34" charset="0"/>
              </a:rPr>
              <a:t>Целостность</a:t>
            </a:r>
            <a:endParaRPr lang="ru-RU" sz="1400" dirty="0">
              <a:latin typeface="Museo Sans Cyrl 300" panose="02000000000000000000" pitchFamily="50" charset="-52"/>
              <a:cs typeface="Arial" panose="020B0604020202020204" pitchFamily="34" charset="0"/>
            </a:endParaRPr>
          </a:p>
          <a:p>
            <a:pPr indent="-304792">
              <a:buFont typeface="+mj-lt"/>
              <a:buAutoNum type="arabicPeriod"/>
            </a:pPr>
            <a:r>
              <a:rPr lang="ru-RU" sz="1400" dirty="0" smtClean="0">
                <a:latin typeface="Museo Sans Cyrl 300" panose="02000000000000000000" pitchFamily="50" charset="-52"/>
                <a:cs typeface="Arial" panose="020B0604020202020204" pitchFamily="34" charset="0"/>
              </a:rPr>
              <a:t>Повествование историй</a:t>
            </a:r>
            <a:endParaRPr lang="ru-RU" sz="1400" dirty="0">
              <a:latin typeface="Museo Sans Cyrl 300" panose="02000000000000000000" pitchFamily="50" charset="-52"/>
              <a:cs typeface="Arial" panose="020B0604020202020204" pitchFamily="34" charset="0"/>
            </a:endParaRPr>
          </a:p>
          <a:p>
            <a:pPr indent="-304792">
              <a:buFont typeface="+mj-lt"/>
              <a:buAutoNum type="arabicPeriod"/>
            </a:pPr>
            <a:r>
              <a:rPr lang="ru-RU" sz="1400" dirty="0" smtClean="0">
                <a:latin typeface="Museo Sans Cyrl 300" panose="02000000000000000000" pitchFamily="50" charset="-52"/>
                <a:cs typeface="Arial" panose="020B0604020202020204" pitchFamily="34" charset="0"/>
              </a:rPr>
              <a:t>Авторитет</a:t>
            </a:r>
            <a:endParaRPr lang="ru-RU" sz="1400" dirty="0">
              <a:latin typeface="Museo Sans Cyrl 300" panose="02000000000000000000" pitchFamily="50" charset="-52"/>
              <a:cs typeface="Arial" panose="020B0604020202020204" pitchFamily="34" charset="0"/>
            </a:endParaRPr>
          </a:p>
          <a:p>
            <a:pPr indent="-304792">
              <a:buFont typeface="+mj-lt"/>
              <a:buAutoNum type="arabicPeriod"/>
            </a:pPr>
            <a:r>
              <a:rPr lang="ru-RU" sz="1400" dirty="0" smtClean="0">
                <a:latin typeface="Museo Sans Cyrl 300" panose="02000000000000000000" pitchFamily="50" charset="-52"/>
                <a:cs typeface="Arial" panose="020B0604020202020204" pitchFamily="34" charset="0"/>
              </a:rPr>
              <a:t>Обоснование ценности</a:t>
            </a:r>
            <a:endParaRPr lang="ru-RU" sz="1400" dirty="0">
              <a:latin typeface="Museo Sans Cyrl 300" panose="02000000000000000000" pitchFamily="50" charset="-52"/>
              <a:cs typeface="Arial" panose="020B0604020202020204" pitchFamily="34" charset="0"/>
            </a:endParaRPr>
          </a:p>
          <a:p>
            <a:pPr indent="-304792">
              <a:buFont typeface="+mj-lt"/>
              <a:buAutoNum type="arabicPeriod"/>
            </a:pPr>
            <a:r>
              <a:rPr lang="ru-RU" sz="1400" dirty="0" smtClean="0">
                <a:latin typeface="Museo Sans Cyrl 300" panose="02000000000000000000" pitchFamily="50" charset="-52"/>
                <a:cs typeface="Arial" panose="020B0604020202020204" pitchFamily="34" charset="0"/>
              </a:rPr>
              <a:t>Эмоции</a:t>
            </a:r>
            <a:endParaRPr lang="ru-RU" sz="1400" dirty="0">
              <a:latin typeface="Museo Sans Cyrl 300" panose="02000000000000000000" pitchFamily="50" charset="-52"/>
              <a:cs typeface="Arial" panose="020B0604020202020204" pitchFamily="34" charset="0"/>
            </a:endParaRPr>
          </a:p>
          <a:p>
            <a:pPr indent="-304792">
              <a:buFont typeface="+mj-lt"/>
              <a:buAutoNum type="arabicPeriod"/>
            </a:pPr>
            <a:r>
              <a:rPr lang="ru-RU" sz="1400" dirty="0" smtClean="0">
                <a:latin typeface="Museo Sans Cyrl 300" panose="02000000000000000000" pitchFamily="50" charset="-52"/>
                <a:cs typeface="Arial" panose="020B0604020202020204" pitchFamily="34" charset="0"/>
              </a:rPr>
              <a:t>Оправдание логики</a:t>
            </a:r>
            <a:endParaRPr lang="ru-RU" sz="1400" dirty="0">
              <a:latin typeface="Museo Sans Cyrl 300" panose="02000000000000000000" pitchFamily="50" charset="-52"/>
              <a:cs typeface="Arial" panose="020B0604020202020204" pitchFamily="34" charset="0"/>
            </a:endParaRPr>
          </a:p>
          <a:p>
            <a:pPr indent="-304792">
              <a:buFont typeface="+mj-lt"/>
              <a:buAutoNum type="arabicPeriod"/>
            </a:pPr>
            <a:r>
              <a:rPr lang="ru-RU" sz="1400" dirty="0" smtClean="0">
                <a:latin typeface="Museo Sans Cyrl 300" panose="02000000000000000000" pitchFamily="50" charset="-52"/>
                <a:cs typeface="Arial" panose="020B0604020202020204" pitchFamily="34" charset="0"/>
              </a:rPr>
              <a:t>Экономия</a:t>
            </a:r>
            <a:endParaRPr lang="ru-RU" sz="1400" dirty="0">
              <a:latin typeface="Museo Sans Cyrl 300" panose="02000000000000000000" pitchFamily="50" charset="-52"/>
              <a:cs typeface="Arial" panose="020B0604020202020204" pitchFamily="34" charset="0"/>
            </a:endParaRPr>
          </a:p>
          <a:p>
            <a:pPr indent="-304792">
              <a:buFont typeface="+mj-lt"/>
              <a:buAutoNum type="arabicPeriod"/>
            </a:pPr>
            <a:r>
              <a:rPr lang="ru-RU" sz="1400" dirty="0" smtClean="0">
                <a:latin typeface="Museo Sans Cyrl 300" panose="02000000000000000000" pitchFamily="50" charset="-52"/>
                <a:cs typeface="Arial" panose="020B0604020202020204" pitchFamily="34" charset="0"/>
              </a:rPr>
              <a:t>Доверие продаёт</a:t>
            </a:r>
            <a:endParaRPr lang="ru-RU" sz="1400" dirty="0">
              <a:latin typeface="Museo Sans Cyrl 300" panose="02000000000000000000" pitchFamily="50" charset="-52"/>
              <a:cs typeface="Arial" panose="020B0604020202020204" pitchFamily="34" charset="0"/>
            </a:endParaRPr>
          </a:p>
          <a:p>
            <a:pPr indent="-304792">
              <a:buFont typeface="+mj-lt"/>
              <a:buAutoNum type="arabicPeriod"/>
            </a:pPr>
            <a:r>
              <a:rPr lang="ru-RU" sz="1400" dirty="0" smtClean="0">
                <a:latin typeface="Museo Sans Cyrl 300" panose="02000000000000000000" pitchFamily="50" charset="-52"/>
                <a:cs typeface="Arial" panose="020B0604020202020204" pitchFamily="34" charset="0"/>
              </a:rPr>
              <a:t>Гарантия удовлетворённости</a:t>
            </a:r>
            <a:endParaRPr lang="ru-RU" sz="1400" dirty="0">
              <a:latin typeface="Museo Sans Cyrl 300" panose="02000000000000000000" pitchFamily="50" charset="-52"/>
              <a:cs typeface="Arial" panose="020B0604020202020204" pitchFamily="34" charset="0"/>
            </a:endParaRPr>
          </a:p>
        </p:txBody>
      </p:sp>
      <p:sp>
        <p:nvSpPr>
          <p:cNvPr id="8" name="TextBox 7"/>
          <p:cNvSpPr txBox="1"/>
          <p:nvPr/>
        </p:nvSpPr>
        <p:spPr>
          <a:xfrm>
            <a:off x="5893295" y="2300014"/>
            <a:ext cx="6580304" cy="3323987"/>
          </a:xfrm>
          <a:prstGeom prst="rect">
            <a:avLst/>
          </a:prstGeom>
          <a:noFill/>
        </p:spPr>
        <p:txBody>
          <a:bodyPr wrap="square" rtlCol="0">
            <a:spAutoFit/>
          </a:bodyPr>
          <a:lstStyle/>
          <a:p>
            <a:pPr indent="-304792">
              <a:buFont typeface="+mj-lt"/>
              <a:buAutoNum type="arabicPeriod" startAt="16"/>
            </a:pPr>
            <a:r>
              <a:rPr lang="ru-RU" sz="1400" dirty="0" smtClean="0">
                <a:latin typeface="Museo Sans Cyrl 300" panose="02000000000000000000" pitchFamily="50" charset="-52"/>
                <a:cs typeface="Arial" panose="020B0604020202020204" pitchFamily="34" charset="0"/>
              </a:rPr>
              <a:t>Склеивание</a:t>
            </a:r>
            <a:endParaRPr lang="ru-RU" sz="1400" dirty="0">
              <a:latin typeface="Museo Sans Cyrl 300" panose="02000000000000000000" pitchFamily="50" charset="-52"/>
              <a:cs typeface="Arial" panose="020B0604020202020204" pitchFamily="34" charset="0"/>
            </a:endParaRPr>
          </a:p>
          <a:p>
            <a:pPr indent="-304792">
              <a:buFont typeface="+mj-lt"/>
              <a:buAutoNum type="arabicPeriod" startAt="16"/>
            </a:pPr>
            <a:r>
              <a:rPr lang="ru-RU" sz="1400" dirty="0" smtClean="0">
                <a:latin typeface="Museo Sans Cyrl 300" panose="02000000000000000000" pitchFamily="50" charset="-52"/>
                <a:cs typeface="Arial" panose="020B0604020202020204" pitchFamily="34" charset="0"/>
              </a:rPr>
              <a:t>Принадлежность к группе</a:t>
            </a:r>
            <a:endParaRPr lang="ru-RU" sz="1400" dirty="0">
              <a:latin typeface="Museo Sans Cyrl 300" panose="02000000000000000000" pitchFamily="50" charset="-52"/>
              <a:cs typeface="Arial" panose="020B0604020202020204" pitchFamily="34" charset="0"/>
            </a:endParaRPr>
          </a:p>
          <a:p>
            <a:pPr indent="-304792">
              <a:buFont typeface="+mj-lt"/>
              <a:buAutoNum type="arabicPeriod" startAt="16"/>
            </a:pPr>
            <a:r>
              <a:rPr lang="ru-RU" sz="1400" dirty="0" smtClean="0">
                <a:latin typeface="Museo Sans Cyrl 300" panose="02000000000000000000" pitchFamily="50" charset="-52"/>
                <a:cs typeface="Arial" panose="020B0604020202020204" pitchFamily="34" charset="0"/>
              </a:rPr>
              <a:t>Создание коллекции</a:t>
            </a:r>
            <a:endParaRPr lang="en-US" sz="1400" dirty="0">
              <a:latin typeface="Museo Sans Cyrl 300" panose="02000000000000000000" pitchFamily="50" charset="-52"/>
              <a:cs typeface="Arial" panose="020B0604020202020204" pitchFamily="34" charset="0"/>
            </a:endParaRPr>
          </a:p>
          <a:p>
            <a:pPr indent="-304792">
              <a:buFont typeface="+mj-lt"/>
              <a:buAutoNum type="arabicPeriod" startAt="16"/>
            </a:pPr>
            <a:r>
              <a:rPr lang="ru-RU" sz="1400" dirty="0" smtClean="0">
                <a:latin typeface="Museo Sans Cyrl 300" panose="02000000000000000000" pitchFamily="50" charset="-52"/>
                <a:cs typeface="Arial" panose="020B0604020202020204" pitchFamily="34" charset="0"/>
              </a:rPr>
              <a:t>Срочность</a:t>
            </a:r>
            <a:endParaRPr lang="ru-RU" sz="1400" dirty="0">
              <a:latin typeface="Museo Sans Cyrl 300" panose="02000000000000000000" pitchFamily="50" charset="-52"/>
              <a:cs typeface="Arial" panose="020B0604020202020204" pitchFamily="34" charset="0"/>
            </a:endParaRPr>
          </a:p>
          <a:p>
            <a:pPr indent="-304792">
              <a:buFont typeface="+mj-lt"/>
              <a:buAutoNum type="arabicPeriod" startAt="16"/>
            </a:pPr>
            <a:r>
              <a:rPr lang="ru-RU" sz="1400" dirty="0" smtClean="0">
                <a:latin typeface="Museo Sans Cyrl 300" panose="02000000000000000000" pitchFamily="50" charset="-52"/>
                <a:cs typeface="Arial" panose="020B0604020202020204" pitchFamily="34" charset="0"/>
              </a:rPr>
              <a:t>Эксклюзив</a:t>
            </a:r>
            <a:endParaRPr lang="ru-RU" sz="1400" dirty="0">
              <a:latin typeface="Museo Sans Cyrl 300" panose="02000000000000000000" pitchFamily="50" charset="-52"/>
              <a:cs typeface="Arial" panose="020B0604020202020204" pitchFamily="34" charset="0"/>
            </a:endParaRPr>
          </a:p>
          <a:p>
            <a:pPr indent="-304792">
              <a:buFont typeface="+mj-lt"/>
              <a:buAutoNum type="arabicPeriod" startAt="16"/>
            </a:pPr>
            <a:r>
              <a:rPr lang="ru-RU" sz="1400" dirty="0" smtClean="0">
                <a:latin typeface="Museo Sans Cyrl 300" panose="02000000000000000000" pitchFamily="50" charset="-52"/>
                <a:cs typeface="Arial" panose="020B0604020202020204" pitchFamily="34" charset="0"/>
              </a:rPr>
              <a:t>Простота</a:t>
            </a:r>
            <a:endParaRPr lang="ru-RU" sz="1400" dirty="0">
              <a:latin typeface="Museo Sans Cyrl 300" panose="02000000000000000000" pitchFamily="50" charset="-52"/>
              <a:cs typeface="Arial" panose="020B0604020202020204" pitchFamily="34" charset="0"/>
            </a:endParaRPr>
          </a:p>
          <a:p>
            <a:pPr indent="-304792">
              <a:buFont typeface="+mj-lt"/>
              <a:buAutoNum type="arabicPeriod" startAt="16"/>
            </a:pPr>
            <a:r>
              <a:rPr lang="ru-RU" sz="1400" dirty="0" smtClean="0">
                <a:latin typeface="Museo Sans Cyrl 300" panose="02000000000000000000" pitchFamily="50" charset="-52"/>
                <a:cs typeface="Arial" panose="020B0604020202020204" pitchFamily="34" charset="0"/>
              </a:rPr>
              <a:t>Взаимная благодарность</a:t>
            </a:r>
            <a:endParaRPr lang="ru-RU" sz="1400" dirty="0">
              <a:latin typeface="Museo Sans Cyrl 300" panose="02000000000000000000" pitchFamily="50" charset="-52"/>
              <a:cs typeface="Arial" panose="020B0604020202020204" pitchFamily="34" charset="0"/>
            </a:endParaRPr>
          </a:p>
          <a:p>
            <a:pPr indent="-304792">
              <a:buFont typeface="+mj-lt"/>
              <a:buAutoNum type="arabicPeriod" startAt="16"/>
            </a:pPr>
            <a:r>
              <a:rPr lang="ru-RU" sz="1400" dirty="0" smtClean="0">
                <a:latin typeface="Museo Sans Cyrl 300" panose="02000000000000000000" pitchFamily="50" charset="-52"/>
                <a:cs typeface="Arial" panose="020B0604020202020204" pitchFamily="34" charset="0"/>
              </a:rPr>
              <a:t>Особенности и логическое обоснование</a:t>
            </a:r>
            <a:endParaRPr lang="ru-RU" sz="1400" dirty="0">
              <a:latin typeface="Museo Sans Cyrl 300" panose="02000000000000000000" pitchFamily="50" charset="-52"/>
              <a:cs typeface="Arial" panose="020B0604020202020204" pitchFamily="34" charset="0"/>
            </a:endParaRPr>
          </a:p>
          <a:p>
            <a:pPr indent="-304792">
              <a:buFont typeface="+mj-lt"/>
              <a:buAutoNum type="arabicPeriod" startAt="16"/>
            </a:pPr>
            <a:r>
              <a:rPr lang="ru-RU" sz="1400" dirty="0" smtClean="0">
                <a:latin typeface="Museo Sans Cyrl 300" panose="02000000000000000000" pitchFamily="50" charset="-52"/>
                <a:cs typeface="Arial" panose="020B0604020202020204" pitchFamily="34" charset="0"/>
              </a:rPr>
              <a:t>Знакомство</a:t>
            </a:r>
            <a:endParaRPr lang="ru-RU" sz="1400" dirty="0">
              <a:latin typeface="Museo Sans Cyrl 300" panose="02000000000000000000" pitchFamily="50" charset="-52"/>
              <a:cs typeface="Arial" panose="020B0604020202020204" pitchFamily="34" charset="0"/>
            </a:endParaRPr>
          </a:p>
          <a:p>
            <a:pPr indent="-304792">
              <a:buFont typeface="+mj-lt"/>
              <a:buAutoNum type="arabicPeriod" startAt="16"/>
            </a:pPr>
            <a:r>
              <a:rPr lang="ru-RU" sz="1400" dirty="0" err="1" smtClean="0">
                <a:latin typeface="Museo Sans Cyrl 300" panose="02000000000000000000" pitchFamily="50" charset="-52"/>
                <a:cs typeface="Arial" panose="020B0604020202020204" pitchFamily="34" charset="0"/>
              </a:rPr>
              <a:t>Отзеркаливание</a:t>
            </a:r>
            <a:endParaRPr lang="ru-RU" sz="1400" dirty="0">
              <a:latin typeface="Museo Sans Cyrl 300" panose="02000000000000000000" pitchFamily="50" charset="-52"/>
              <a:cs typeface="Arial" panose="020B0604020202020204" pitchFamily="34" charset="0"/>
            </a:endParaRPr>
          </a:p>
          <a:p>
            <a:pPr indent="-304792">
              <a:buFont typeface="+mj-lt"/>
              <a:buAutoNum type="arabicPeriod" startAt="16"/>
            </a:pPr>
            <a:r>
              <a:rPr lang="ru-RU" sz="1400" dirty="0" smtClean="0">
                <a:latin typeface="Museo Sans Cyrl 300" panose="02000000000000000000" pitchFamily="50" charset="-52"/>
                <a:cs typeface="Arial" panose="020B0604020202020204" pitchFamily="34" charset="0"/>
              </a:rPr>
              <a:t>Надежда</a:t>
            </a:r>
            <a:endParaRPr lang="ru-RU" sz="1400" dirty="0">
              <a:latin typeface="Museo Sans Cyrl 300" panose="02000000000000000000" pitchFamily="50" charset="-52"/>
              <a:cs typeface="Arial" panose="020B0604020202020204" pitchFamily="34" charset="0"/>
            </a:endParaRPr>
          </a:p>
          <a:p>
            <a:pPr indent="-304792">
              <a:buFont typeface="+mj-lt"/>
              <a:buAutoNum type="arabicPeriod" startAt="16"/>
            </a:pPr>
            <a:r>
              <a:rPr lang="ru-RU" sz="1400" dirty="0" smtClean="0">
                <a:latin typeface="Museo Sans Cyrl 300" panose="02000000000000000000" pitchFamily="50" charset="-52"/>
                <a:cs typeface="Arial" panose="020B0604020202020204" pitchFamily="34" charset="0"/>
              </a:rPr>
              <a:t>Любопытство</a:t>
            </a:r>
            <a:endParaRPr lang="ru-RU" sz="1400" dirty="0">
              <a:latin typeface="Museo Sans Cyrl 300" panose="02000000000000000000" pitchFamily="50" charset="-52"/>
              <a:cs typeface="Arial" panose="020B0604020202020204" pitchFamily="34" charset="0"/>
            </a:endParaRPr>
          </a:p>
          <a:p>
            <a:pPr indent="-304792">
              <a:buFont typeface="+mj-lt"/>
              <a:buAutoNum type="arabicPeriod" startAt="16"/>
            </a:pPr>
            <a:r>
              <a:rPr lang="ru-RU" sz="1400" dirty="0" smtClean="0">
                <a:latin typeface="Museo Sans Cyrl 300" panose="02000000000000000000" pitchFamily="50" charset="-52"/>
                <a:cs typeface="Arial" panose="020B0604020202020204" pitchFamily="34" charset="0"/>
              </a:rPr>
              <a:t>Голос рынка</a:t>
            </a:r>
            <a:endParaRPr lang="ru-RU" sz="1400" dirty="0">
              <a:latin typeface="Museo Sans Cyrl 300" panose="02000000000000000000" pitchFamily="50" charset="-52"/>
              <a:cs typeface="Arial" panose="020B0604020202020204" pitchFamily="34" charset="0"/>
            </a:endParaRPr>
          </a:p>
          <a:p>
            <a:pPr indent="-304792">
              <a:buFont typeface="+mj-lt"/>
              <a:buAutoNum type="arabicPeriod" startAt="16"/>
            </a:pPr>
            <a:r>
              <a:rPr lang="ru-RU" sz="1400" dirty="0" smtClean="0">
                <a:latin typeface="Museo Sans Cyrl 300" panose="02000000000000000000" pitchFamily="50" charset="-52"/>
                <a:cs typeface="Arial" panose="020B0604020202020204" pitchFamily="34" charset="0"/>
              </a:rPr>
              <a:t>Вовлечение</a:t>
            </a:r>
            <a:endParaRPr lang="ru-RU" sz="1400" dirty="0">
              <a:latin typeface="Museo Sans Cyrl 300" panose="02000000000000000000" pitchFamily="50" charset="-52"/>
              <a:cs typeface="Arial" panose="020B0604020202020204" pitchFamily="34" charset="0"/>
            </a:endParaRPr>
          </a:p>
          <a:p>
            <a:pPr indent="-304792">
              <a:buFont typeface="+mj-lt"/>
              <a:buAutoNum type="arabicPeriod" startAt="16"/>
            </a:pPr>
            <a:r>
              <a:rPr lang="ru-RU" sz="1400" dirty="0" smtClean="0">
                <a:latin typeface="Museo Sans Cyrl 300" panose="02000000000000000000" pitchFamily="50" charset="-52"/>
                <a:cs typeface="Arial" panose="020B0604020202020204" pitchFamily="34" charset="0"/>
              </a:rPr>
              <a:t>Честность</a:t>
            </a:r>
            <a:endParaRPr lang="ru-RU" sz="1400" dirty="0">
              <a:latin typeface="Museo Sans Cyrl 300" panose="02000000000000000000" pitchFamily="50" charset="-52"/>
              <a:cs typeface="Arial" panose="020B0604020202020204" pitchFamily="34" charset="0"/>
            </a:endParaRPr>
          </a:p>
        </p:txBody>
      </p:sp>
    </p:spTree>
    <p:extLst>
      <p:ext uri="{BB962C8B-B14F-4D97-AF65-F5344CB8AC3E}">
        <p14:creationId xmlns:p14="http://schemas.microsoft.com/office/powerpoint/2010/main" val="1163161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61379" y="1156438"/>
            <a:ext cx="6838677" cy="772006"/>
          </a:xfrm>
          <a:prstGeom prst="rect">
            <a:avLst/>
          </a:prstGeom>
          <a:noFill/>
        </p:spPr>
        <p:txBody>
          <a:bodyPr wrap="square" rtlCol="0">
            <a:spAutoFit/>
          </a:bodyPr>
          <a:lstStyle/>
          <a:p>
            <a:pPr>
              <a:lnSpc>
                <a:spcPts val="5333"/>
              </a:lnSpc>
            </a:pPr>
            <a:r>
              <a:rPr lang="ru-RU" sz="4267" b="1" spc="200" dirty="0">
                <a:latin typeface="Museo Sans Cyrl 900" charset="0"/>
                <a:ea typeface="Museo Sans Cyrl 900" charset="0"/>
                <a:cs typeface="Museo Sans Cyrl 900" charset="0"/>
              </a:rPr>
              <a:t>Р</a:t>
            </a:r>
            <a:r>
              <a:rPr lang="ru-RU" sz="4267" b="1" spc="200" dirty="0" smtClean="0">
                <a:latin typeface="Museo Sans Cyrl 900" charset="0"/>
                <a:ea typeface="Museo Sans Cyrl 900" charset="0"/>
                <a:cs typeface="Museo Sans Cyrl 900" charset="0"/>
              </a:rPr>
              <a:t>ассмотрим </a:t>
            </a:r>
            <a:r>
              <a:rPr lang="ru-RU" sz="4267" b="1" spc="200" dirty="0">
                <a:latin typeface="Museo Sans Cyrl 900" charset="0"/>
                <a:ea typeface="Museo Sans Cyrl 900" charset="0"/>
                <a:cs typeface="Museo Sans Cyrl 900" charset="0"/>
              </a:rPr>
              <a:t>4 из </a:t>
            </a:r>
            <a:r>
              <a:rPr lang="ru-RU" sz="4267" b="1" spc="200" dirty="0" smtClean="0">
                <a:latin typeface="Museo Sans Cyrl 900" charset="0"/>
                <a:ea typeface="Museo Sans Cyrl 900" charset="0"/>
                <a:cs typeface="Museo Sans Cyrl 900" charset="0"/>
              </a:rPr>
              <a:t>них:</a:t>
            </a:r>
            <a:endParaRPr lang="ru-RU" sz="4267" b="1" spc="200" dirty="0">
              <a:latin typeface="Museo Sans Cyrl 900" charset="0"/>
              <a:ea typeface="Museo Sans Cyrl 900" charset="0"/>
              <a:cs typeface="Museo Sans Cyrl 900" charset="0"/>
            </a:endParaRPr>
          </a:p>
        </p:txBody>
      </p:sp>
      <p:sp>
        <p:nvSpPr>
          <p:cNvPr id="7" name="TextBox 6"/>
          <p:cNvSpPr txBox="1"/>
          <p:nvPr/>
        </p:nvSpPr>
        <p:spPr>
          <a:xfrm>
            <a:off x="1534682" y="2451223"/>
            <a:ext cx="8872780" cy="2031325"/>
          </a:xfrm>
          <a:prstGeom prst="rect">
            <a:avLst/>
          </a:prstGeom>
          <a:noFill/>
        </p:spPr>
        <p:txBody>
          <a:bodyPr wrap="square" rtlCol="0">
            <a:spAutoFit/>
          </a:bodyPr>
          <a:lstStyle/>
          <a:p>
            <a:pPr indent="-304792">
              <a:buFont typeface="+mj-lt"/>
              <a:buAutoNum type="arabicPeriod"/>
            </a:pPr>
            <a:r>
              <a:rPr lang="ru-RU" sz="2800" dirty="0">
                <a:latin typeface="Museo Sans Cyrl 300" panose="02000000000000000000" pitchFamily="50" charset="-52"/>
                <a:cs typeface="Arial" panose="020B0604020202020204" pitchFamily="34" charset="0"/>
              </a:rPr>
              <a:t>Демонстрация недостатков.</a:t>
            </a:r>
          </a:p>
          <a:p>
            <a:pPr indent="-304792">
              <a:buFont typeface="+mj-lt"/>
              <a:buAutoNum type="arabicPeriod"/>
            </a:pPr>
            <a:r>
              <a:rPr lang="ru-RU" sz="2800" dirty="0">
                <a:latin typeface="Museo Sans Cyrl 300" panose="02000000000000000000" pitchFamily="50" charset="-52"/>
                <a:cs typeface="Arial" panose="020B0604020202020204" pitchFamily="34" charset="0"/>
              </a:rPr>
              <a:t>Знакомство.</a:t>
            </a:r>
          </a:p>
          <a:p>
            <a:pPr indent="-304792">
              <a:buFont typeface="+mj-lt"/>
              <a:buAutoNum type="arabicPeriod"/>
            </a:pPr>
            <a:r>
              <a:rPr lang="ru-RU" sz="2800" dirty="0">
                <a:latin typeface="Museo Sans Cyrl 300" panose="02000000000000000000" pitchFamily="50" charset="-52"/>
                <a:cs typeface="Arial" panose="020B0604020202020204" pitchFamily="34" charset="0"/>
              </a:rPr>
              <a:t>В</a:t>
            </a:r>
            <a:r>
              <a:rPr lang="ru-RU" sz="2800" dirty="0" smtClean="0">
                <a:latin typeface="Museo Sans Cyrl 300" panose="02000000000000000000" pitchFamily="50" charset="-52"/>
                <a:cs typeface="Arial" panose="020B0604020202020204" pitchFamily="34" charset="0"/>
              </a:rPr>
              <a:t>овлечение</a:t>
            </a:r>
            <a:r>
              <a:rPr lang="ru-RU" sz="2800" dirty="0">
                <a:latin typeface="Museo Sans Cyrl 300" panose="02000000000000000000" pitchFamily="50" charset="-52"/>
                <a:cs typeface="Arial" panose="020B0604020202020204" pitchFamily="34" charset="0"/>
              </a:rPr>
              <a:t>.</a:t>
            </a:r>
          </a:p>
          <a:p>
            <a:pPr indent="-304792">
              <a:buFont typeface="+mj-lt"/>
              <a:buAutoNum type="arabicPeriod"/>
            </a:pPr>
            <a:r>
              <a:rPr lang="ru-RU" sz="2800" dirty="0" smtClean="0">
                <a:latin typeface="Museo Sans Cyrl 300" panose="02000000000000000000" pitchFamily="50" charset="-52"/>
                <a:cs typeface="Arial" panose="020B0604020202020204" pitchFamily="34" charset="0"/>
              </a:rPr>
              <a:t>Голос рынка.</a:t>
            </a:r>
            <a:endParaRPr lang="ru-RU" sz="2800" dirty="0">
              <a:latin typeface="Museo Sans Cyrl 300" panose="02000000000000000000" pitchFamily="50" charset="-52"/>
              <a:cs typeface="Arial" panose="020B0604020202020204" pitchFamily="34" charset="0"/>
            </a:endParaRPr>
          </a:p>
          <a:p>
            <a:pPr marL="304792" indent="-304792">
              <a:buFont typeface="+mj-lt"/>
              <a:buAutoNum type="arabicPeriod"/>
            </a:pPr>
            <a:endParaRPr lang="ru-RU" sz="1400" dirty="0"/>
          </a:p>
        </p:txBody>
      </p:sp>
    </p:spTree>
    <p:extLst>
      <p:ext uri="{BB962C8B-B14F-4D97-AF65-F5344CB8AC3E}">
        <p14:creationId xmlns:p14="http://schemas.microsoft.com/office/powerpoint/2010/main" val="1065710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Изображение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071710" y="2457026"/>
            <a:ext cx="10493517" cy="2800767"/>
          </a:xfrm>
          <a:prstGeom prst="rect">
            <a:avLst/>
          </a:prstGeom>
          <a:noFill/>
        </p:spPr>
        <p:txBody>
          <a:bodyPr wrap="square" rtlCol="0">
            <a:spAutoFit/>
          </a:bodyPr>
          <a:lstStyle/>
          <a:p>
            <a:r>
              <a:rPr lang="ru-RU" sz="1600" dirty="0">
                <a:latin typeface="Museo Sans Cyrl 300" panose="02000000000000000000" pitchFamily="50" charset="-52"/>
                <a:cs typeface="Arial" panose="020B0604020202020204" pitchFamily="34" charset="0"/>
              </a:rPr>
              <a:t>Если вы продаёте товары или услуги и у них есть недостатки — расскажите о них на этапе, когда клиент только знакомится с вами. Важно это сделать первыми, не дать покупателю самому увидеть этот недостаток и додумать его последствия при использовании</a:t>
            </a:r>
            <a:r>
              <a:rPr lang="ru-RU" sz="1600" dirty="0" smtClean="0">
                <a:latin typeface="Museo Sans Cyrl 300" panose="02000000000000000000" pitchFamily="50" charset="-52"/>
                <a:cs typeface="Arial" panose="020B0604020202020204" pitchFamily="34" charset="0"/>
              </a:rPr>
              <a:t>.</a:t>
            </a:r>
          </a:p>
          <a:p>
            <a:endParaRPr lang="ru-RU" sz="1600" dirty="0">
              <a:latin typeface="Museo Sans Cyrl 300" panose="02000000000000000000" pitchFamily="50" charset="-52"/>
              <a:cs typeface="Arial" panose="020B0604020202020204" pitchFamily="34" charset="0"/>
            </a:endParaRPr>
          </a:p>
          <a:p>
            <a:r>
              <a:rPr lang="ru-RU" sz="1600" dirty="0">
                <a:latin typeface="Museo Sans Cyrl 300" panose="02000000000000000000" pitchFamily="50" charset="-52"/>
                <a:cs typeface="Arial" panose="020B0604020202020204" pitchFamily="34" charset="0"/>
              </a:rPr>
              <a:t>Скрытие недостатков отрицательно сказывается как на продажах, так и на вашей репутации, ведь покупатель всегда чувствует подвох. Заявление о недостатках товара или услуги исключает большинство возражений и повышает доверие к вам, как к продавцу.</a:t>
            </a:r>
          </a:p>
          <a:p>
            <a:endParaRPr lang="ru-RU" sz="1600" dirty="0">
              <a:latin typeface="Museo Sans Cyrl 300" panose="02000000000000000000" pitchFamily="50" charset="-52"/>
              <a:cs typeface="Arial" panose="020B0604020202020204" pitchFamily="34" charset="0"/>
            </a:endParaRPr>
          </a:p>
          <a:p>
            <a:r>
              <a:rPr lang="ru-RU" sz="1600" dirty="0">
                <a:latin typeface="Museo Sans Cyrl 300" panose="02000000000000000000" pitchFamily="50" charset="-52"/>
                <a:cs typeface="Arial" panose="020B0604020202020204" pitchFamily="34" charset="0"/>
              </a:rPr>
              <a:t>Освещайте недостатки и сразу переходите к позитивным сторонам вашего товара или услуги. В этом случае человек поймёт, что минусов гораздо меньше, чем плюсов, а в сумме с полученным доверием вы продадите с большей вероятностью, чем конкурент</a:t>
            </a:r>
            <a:r>
              <a:rPr lang="ru-RU" sz="1600">
                <a:latin typeface="Museo Sans Cyrl 300" panose="02000000000000000000" pitchFamily="50" charset="-52"/>
                <a:cs typeface="Arial" panose="020B0604020202020204" pitchFamily="34" charset="0"/>
              </a:rPr>
              <a:t>. </a:t>
            </a:r>
            <a:endParaRPr lang="ru-RU" sz="1600" dirty="0">
              <a:latin typeface="Museo Sans Cyrl 300" panose="02000000000000000000" pitchFamily="50" charset="-52"/>
              <a:cs typeface="Arial" panose="020B0604020202020204" pitchFamily="34" charset="0"/>
            </a:endParaRPr>
          </a:p>
        </p:txBody>
      </p:sp>
      <p:sp>
        <p:nvSpPr>
          <p:cNvPr id="5" name="TextBox 4"/>
          <p:cNvSpPr txBox="1"/>
          <p:nvPr/>
        </p:nvSpPr>
        <p:spPr>
          <a:xfrm>
            <a:off x="1081827" y="805278"/>
            <a:ext cx="9320796" cy="1451679"/>
          </a:xfrm>
          <a:prstGeom prst="rect">
            <a:avLst/>
          </a:prstGeom>
          <a:noFill/>
        </p:spPr>
        <p:txBody>
          <a:bodyPr wrap="square" rtlCol="0">
            <a:spAutoFit/>
          </a:bodyPr>
          <a:lstStyle/>
          <a:p>
            <a:pPr>
              <a:lnSpc>
                <a:spcPts val="5333"/>
              </a:lnSpc>
            </a:pPr>
            <a:r>
              <a:rPr lang="ru-RU" sz="4267" b="1" spc="200" dirty="0" smtClean="0">
                <a:latin typeface="Museo Sans Cyrl 900" charset="0"/>
                <a:ea typeface="Museo Sans Cyrl 900" charset="0"/>
                <a:cs typeface="Museo Sans Cyrl 900" charset="0"/>
              </a:rPr>
              <a:t>Триггер</a:t>
            </a:r>
          </a:p>
          <a:p>
            <a:pPr>
              <a:lnSpc>
                <a:spcPts val="5333"/>
              </a:lnSpc>
            </a:pPr>
            <a:r>
              <a:rPr lang="ru-RU" sz="4267" b="1" spc="200" dirty="0" smtClean="0">
                <a:latin typeface="Museo Sans Cyrl 900" charset="0"/>
                <a:ea typeface="Museo Sans Cyrl 900" charset="0"/>
                <a:cs typeface="Museo Sans Cyrl 900" charset="0"/>
              </a:rPr>
              <a:t>«Демонстрация </a:t>
            </a:r>
            <a:r>
              <a:rPr lang="ru-RU" sz="4267" b="1" spc="200" dirty="0">
                <a:latin typeface="Museo Sans Cyrl 900" charset="0"/>
                <a:ea typeface="Museo Sans Cyrl 900" charset="0"/>
                <a:cs typeface="Museo Sans Cyrl 900" charset="0"/>
              </a:rPr>
              <a:t>недостатков»</a:t>
            </a:r>
          </a:p>
        </p:txBody>
      </p:sp>
    </p:spTree>
    <p:extLst>
      <p:ext uri="{BB962C8B-B14F-4D97-AF65-F5344CB8AC3E}">
        <p14:creationId xmlns:p14="http://schemas.microsoft.com/office/powerpoint/2010/main" val="331746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25123" t="9626" b="5789"/>
          <a:stretch/>
        </p:blipFill>
        <p:spPr>
          <a:xfrm>
            <a:off x="-22860" y="-22859"/>
            <a:ext cx="9166855" cy="6903720"/>
          </a:xfrm>
          <a:prstGeom prst="rect">
            <a:avLst/>
          </a:prstGeom>
        </p:spPr>
      </p:pic>
      <p:sp>
        <p:nvSpPr>
          <p:cNvPr id="8" name="Прямоугольник 7"/>
          <p:cNvSpPr/>
          <p:nvPr/>
        </p:nvSpPr>
        <p:spPr>
          <a:xfrm>
            <a:off x="-22860" y="0"/>
            <a:ext cx="5807737" cy="6880861"/>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Изображение 2"/>
          <p:cNvPicPr>
            <a:picLocks noChangeAspect="1"/>
          </p:cNvPicPr>
          <p:nvPr/>
        </p:nvPicPr>
        <p:blipFill rotWithShape="1">
          <a:blip r:embed="rId3">
            <a:extLst>
              <a:ext uri="{28A0092B-C50C-407E-A947-70E740481C1C}">
                <a14:useLocalDpi xmlns:a14="http://schemas.microsoft.com/office/drawing/2010/main" val="0"/>
              </a:ext>
            </a:extLst>
          </a:blip>
          <a:srcRect l="44250"/>
          <a:stretch/>
        </p:blipFill>
        <p:spPr>
          <a:xfrm>
            <a:off x="5394960" y="0"/>
            <a:ext cx="6797040" cy="6858000"/>
          </a:xfrm>
          <a:prstGeom prst="rect">
            <a:avLst/>
          </a:prstGeom>
          <a:effectLst>
            <a:outerShdw blurRad="50800" dist="38100" dir="10800000" algn="r" rotWithShape="0">
              <a:prstClr val="black">
                <a:alpha val="40000"/>
              </a:prstClr>
            </a:outerShdw>
          </a:effectLst>
        </p:spPr>
      </p:pic>
      <p:sp>
        <p:nvSpPr>
          <p:cNvPr id="6" name="TextBox 5"/>
          <p:cNvSpPr txBox="1"/>
          <p:nvPr/>
        </p:nvSpPr>
        <p:spPr>
          <a:xfrm>
            <a:off x="6728976" y="792971"/>
            <a:ext cx="4766338" cy="1900520"/>
          </a:xfrm>
          <a:prstGeom prst="rect">
            <a:avLst/>
          </a:prstGeom>
          <a:noFill/>
        </p:spPr>
        <p:txBody>
          <a:bodyPr wrap="square" rtlCol="0">
            <a:spAutoFit/>
          </a:bodyPr>
          <a:lstStyle/>
          <a:p>
            <a:pPr>
              <a:lnSpc>
                <a:spcPts val="4667"/>
              </a:lnSpc>
            </a:pPr>
            <a:r>
              <a:rPr lang="ru-RU" sz="2400" dirty="0" smtClean="0">
                <a:solidFill>
                  <a:schemeClr val="bg1">
                    <a:alpha val="50000"/>
                  </a:schemeClr>
                </a:solidFill>
                <a:latin typeface="Museo Sans Cyrl 100" charset="0"/>
                <a:ea typeface="Museo Sans Cyrl 100" charset="0"/>
                <a:cs typeface="Museo Sans Cyrl 100" charset="0"/>
              </a:rPr>
              <a:t>Пример</a:t>
            </a:r>
            <a:r>
              <a:rPr lang="ru-RU" sz="4267" dirty="0">
                <a:solidFill>
                  <a:schemeClr val="bg1"/>
                </a:solidFill>
                <a:latin typeface="Museo Sans Cyrl 500" charset="0"/>
                <a:ea typeface="Museo Sans Cyrl 500" charset="0"/>
                <a:cs typeface="Museo Sans Cyrl 500" charset="0"/>
              </a:rPr>
              <a:t/>
            </a:r>
            <a:br>
              <a:rPr lang="ru-RU" sz="4267" dirty="0">
                <a:solidFill>
                  <a:schemeClr val="bg1"/>
                </a:solidFill>
                <a:latin typeface="Museo Sans Cyrl 500" charset="0"/>
                <a:ea typeface="Museo Sans Cyrl 500" charset="0"/>
                <a:cs typeface="Museo Sans Cyrl 500" charset="0"/>
              </a:rPr>
            </a:br>
            <a:r>
              <a:rPr lang="ru-RU" sz="4267" spc="-200" dirty="0" smtClean="0">
                <a:solidFill>
                  <a:schemeClr val="bg1"/>
                </a:solidFill>
                <a:latin typeface="Museo Sans Cyrl 500" charset="0"/>
                <a:ea typeface="Museo Sans Cyrl 500" charset="0"/>
                <a:cs typeface="Museo Sans Cyrl 500" charset="0"/>
              </a:rPr>
              <a:t>Продажа надувных лодок</a:t>
            </a:r>
            <a:endParaRPr lang="ru-RU" sz="4267" spc="-200" dirty="0">
              <a:solidFill>
                <a:schemeClr val="bg1"/>
              </a:solidFill>
              <a:latin typeface="Museo Sans Cyrl 500" charset="0"/>
              <a:ea typeface="Museo Sans Cyrl 500" charset="0"/>
              <a:cs typeface="Museo Sans Cyrl 500" charset="0"/>
            </a:endParaRPr>
          </a:p>
        </p:txBody>
      </p:sp>
      <p:sp>
        <p:nvSpPr>
          <p:cNvPr id="7" name="TextBox 6"/>
          <p:cNvSpPr txBox="1"/>
          <p:nvPr/>
        </p:nvSpPr>
        <p:spPr>
          <a:xfrm>
            <a:off x="6728976" y="3029041"/>
            <a:ext cx="4740213" cy="3293209"/>
          </a:xfrm>
          <a:prstGeom prst="rect">
            <a:avLst/>
          </a:prstGeom>
          <a:noFill/>
        </p:spPr>
        <p:txBody>
          <a:bodyPr wrap="square" rtlCol="0">
            <a:spAutoFit/>
          </a:bodyPr>
          <a:lstStyle/>
          <a:p>
            <a:r>
              <a:rPr lang="ru-RU" sz="1600" dirty="0">
                <a:solidFill>
                  <a:schemeClr val="bg1"/>
                </a:solidFill>
                <a:latin typeface="Museo Sans Cyrl 300" panose="02000000000000000000" pitchFamily="50" charset="-52"/>
                <a:cs typeface="Arial" panose="020B0604020202020204" pitchFamily="34" charset="0"/>
              </a:rPr>
              <a:t>Например, если вы продаёте надувные лодки и транспортировка осложняется тем, что модель не помещается в багажнике автомобиля, скажите об этом сразу</a:t>
            </a:r>
            <a:r>
              <a:rPr lang="ru-RU" sz="1600" dirty="0" smtClean="0">
                <a:solidFill>
                  <a:schemeClr val="bg1"/>
                </a:solidFill>
                <a:latin typeface="Museo Sans Cyrl 300" panose="02000000000000000000" pitchFamily="50" charset="-52"/>
                <a:cs typeface="Arial" panose="020B0604020202020204" pitchFamily="34" charset="0"/>
              </a:rPr>
              <a:t>.</a:t>
            </a:r>
          </a:p>
          <a:p>
            <a:endParaRPr lang="ru-RU" sz="1600" dirty="0">
              <a:solidFill>
                <a:schemeClr val="bg1"/>
              </a:solidFill>
              <a:latin typeface="Museo Sans Cyrl 300" panose="02000000000000000000" pitchFamily="50" charset="-52"/>
              <a:cs typeface="Arial" panose="020B0604020202020204" pitchFamily="34" charset="0"/>
            </a:endParaRPr>
          </a:p>
          <a:p>
            <a:r>
              <a:rPr lang="ru-RU" sz="1600" dirty="0" smtClean="0">
                <a:solidFill>
                  <a:schemeClr val="bg1"/>
                </a:solidFill>
                <a:latin typeface="Museo Sans Cyrl 300" panose="02000000000000000000" pitchFamily="50" charset="-52"/>
                <a:cs typeface="Arial" panose="020B0604020202020204" pitchFamily="34" charset="0"/>
              </a:rPr>
              <a:t>Но скажите, что </a:t>
            </a:r>
            <a:r>
              <a:rPr lang="ru-RU" sz="1600" dirty="0">
                <a:solidFill>
                  <a:schemeClr val="bg1"/>
                </a:solidFill>
                <a:latin typeface="Museo Sans Cyrl 300" panose="02000000000000000000" pitchFamily="50" charset="-52"/>
                <a:cs typeface="Arial" panose="020B0604020202020204" pitchFamily="34" charset="0"/>
              </a:rPr>
              <a:t>ваша </a:t>
            </a:r>
            <a:r>
              <a:rPr lang="ru-RU" sz="1600" dirty="0" smtClean="0">
                <a:solidFill>
                  <a:schemeClr val="bg1"/>
                </a:solidFill>
                <a:latin typeface="Museo Sans Cyrl 300" panose="02000000000000000000" pitchFamily="50" charset="-52"/>
                <a:cs typeface="Arial" panose="020B0604020202020204" pitchFamily="34" charset="0"/>
              </a:rPr>
              <a:t>лодка </a:t>
            </a:r>
            <a:r>
              <a:rPr lang="ru-RU" sz="1600" dirty="0">
                <a:solidFill>
                  <a:schemeClr val="bg1"/>
                </a:solidFill>
                <a:latin typeface="Museo Sans Cyrl 300" panose="02000000000000000000" pitchFamily="50" charset="-52"/>
                <a:cs typeface="Arial" panose="020B0604020202020204" pitchFamily="34" charset="0"/>
              </a:rPr>
              <a:t>не помещается в </a:t>
            </a:r>
            <a:r>
              <a:rPr lang="ru-RU" sz="1600" dirty="0" smtClean="0">
                <a:solidFill>
                  <a:schemeClr val="bg1"/>
                </a:solidFill>
                <a:latin typeface="Museo Sans Cyrl 300" panose="02000000000000000000" pitchFamily="50" charset="-52"/>
                <a:cs typeface="Arial" panose="020B0604020202020204" pitchFamily="34" charset="0"/>
              </a:rPr>
              <a:t>багажник </a:t>
            </a:r>
            <a:r>
              <a:rPr lang="ru-RU" sz="1600" dirty="0">
                <a:solidFill>
                  <a:schemeClr val="bg1"/>
                </a:solidFill>
                <a:latin typeface="Museo Sans Cyrl 300" panose="02000000000000000000" pitchFamily="50" charset="-52"/>
                <a:cs typeface="Arial" panose="020B0604020202020204" pitchFamily="34" charset="0"/>
              </a:rPr>
              <a:t>потому, что она выполнена из шестислойного ПВХ, из которого выполняются профессиональные </a:t>
            </a:r>
            <a:r>
              <a:rPr lang="ru-RU" sz="1600" dirty="0" smtClean="0">
                <a:solidFill>
                  <a:schemeClr val="bg1"/>
                </a:solidFill>
                <a:latin typeface="Museo Sans Cyrl 300" panose="02000000000000000000" pitchFamily="50" charset="-52"/>
                <a:cs typeface="Arial" panose="020B0604020202020204" pitchFamily="34" charset="0"/>
              </a:rPr>
              <a:t>плавательные </a:t>
            </a:r>
            <a:r>
              <a:rPr lang="ru-RU" sz="1600" dirty="0">
                <a:solidFill>
                  <a:schemeClr val="bg1"/>
                </a:solidFill>
                <a:latin typeface="Museo Sans Cyrl 300" panose="02000000000000000000" pitchFamily="50" charset="-52"/>
                <a:cs typeface="Arial" panose="020B0604020202020204" pitchFamily="34" charset="0"/>
              </a:rPr>
              <a:t>средства для МЧС, а это значит, что </a:t>
            </a:r>
            <a:r>
              <a:rPr lang="ru-RU" sz="1600" dirty="0" smtClean="0">
                <a:solidFill>
                  <a:schemeClr val="bg1"/>
                </a:solidFill>
                <a:latin typeface="Museo Sans Cyrl 300" panose="02000000000000000000" pitchFamily="50" charset="-52"/>
                <a:cs typeface="Arial" panose="020B0604020202020204" pitchFamily="34" charset="0"/>
              </a:rPr>
              <a:t>клиент может </a:t>
            </a:r>
            <a:r>
              <a:rPr lang="ru-RU" sz="1600" dirty="0">
                <a:solidFill>
                  <a:schemeClr val="bg1"/>
                </a:solidFill>
                <a:latin typeface="Museo Sans Cyrl 300" panose="02000000000000000000" pitchFamily="50" charset="-52"/>
                <a:cs typeface="Arial" panose="020B0604020202020204" pitchFamily="34" charset="0"/>
              </a:rPr>
              <a:t>не опасаться ее пробития и порезов о кустарники, камни или </a:t>
            </a:r>
            <a:r>
              <a:rPr lang="ru-RU" sz="1600" dirty="0" smtClean="0">
                <a:solidFill>
                  <a:schemeClr val="bg1"/>
                </a:solidFill>
                <a:latin typeface="Museo Sans Cyrl 300" panose="02000000000000000000" pitchFamily="50" charset="-52"/>
                <a:cs typeface="Arial" panose="020B0604020202020204" pitchFamily="34" charset="0"/>
              </a:rPr>
              <a:t>рыболовные снасти.</a:t>
            </a:r>
            <a:endParaRPr lang="ru-RU" sz="1600" dirty="0">
              <a:solidFill>
                <a:schemeClr val="bg1"/>
              </a:solidFill>
              <a:latin typeface="Museo Sans Cyrl 300" panose="02000000000000000000" pitchFamily="50" charset="-52"/>
              <a:cs typeface="Arial" panose="020B0604020202020204" pitchFamily="34" charset="0"/>
            </a:endParaRPr>
          </a:p>
        </p:txBody>
      </p:sp>
    </p:spTree>
    <p:extLst>
      <p:ext uri="{BB962C8B-B14F-4D97-AF65-F5344CB8AC3E}">
        <p14:creationId xmlns:p14="http://schemas.microsoft.com/office/powerpoint/2010/main" val="1450426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801787" y="1708755"/>
            <a:ext cx="3512335" cy="695062"/>
          </a:xfrm>
          <a:prstGeom prst="rect">
            <a:avLst/>
          </a:prstGeom>
          <a:noFill/>
        </p:spPr>
        <p:txBody>
          <a:bodyPr wrap="square" rtlCol="0">
            <a:spAutoFit/>
          </a:bodyPr>
          <a:lstStyle/>
          <a:p>
            <a:pPr>
              <a:lnSpc>
                <a:spcPts val="4667"/>
              </a:lnSpc>
            </a:pPr>
            <a:r>
              <a:rPr lang="ru-RU" sz="3200" spc="-133" dirty="0">
                <a:latin typeface="Museo Sans Cyrl 300" charset="0"/>
                <a:ea typeface="Museo Sans Cyrl 300" charset="0"/>
                <a:cs typeface="Museo Sans Cyrl 300" charset="0"/>
              </a:rPr>
              <a:t>Шаг 1. Оценка</a:t>
            </a:r>
          </a:p>
        </p:txBody>
      </p:sp>
      <p:sp>
        <p:nvSpPr>
          <p:cNvPr id="5" name="TextBox 4"/>
          <p:cNvSpPr txBox="1"/>
          <p:nvPr/>
        </p:nvSpPr>
        <p:spPr>
          <a:xfrm>
            <a:off x="1796136" y="1130680"/>
            <a:ext cx="6499725" cy="772006"/>
          </a:xfrm>
          <a:prstGeom prst="rect">
            <a:avLst/>
          </a:prstGeom>
          <a:noFill/>
        </p:spPr>
        <p:txBody>
          <a:bodyPr wrap="square" rtlCol="0">
            <a:spAutoFit/>
          </a:bodyPr>
          <a:lstStyle/>
          <a:p>
            <a:pPr>
              <a:lnSpc>
                <a:spcPts val="5333"/>
              </a:lnSpc>
            </a:pPr>
            <a:r>
              <a:rPr lang="ru-RU" sz="4267" b="1" spc="200" dirty="0">
                <a:latin typeface="Museo Sans Cyrl 900" charset="0"/>
                <a:ea typeface="Museo Sans Cyrl 900" charset="0"/>
                <a:cs typeface="Museo Sans Cyrl 900" charset="0"/>
              </a:rPr>
              <a:t>Как внедрить?</a:t>
            </a:r>
          </a:p>
        </p:txBody>
      </p:sp>
      <p:sp>
        <p:nvSpPr>
          <p:cNvPr id="8" name="TextBox 7"/>
          <p:cNvSpPr txBox="1"/>
          <p:nvPr/>
        </p:nvSpPr>
        <p:spPr>
          <a:xfrm>
            <a:off x="1483832" y="2483594"/>
            <a:ext cx="9330912" cy="3046988"/>
          </a:xfrm>
          <a:prstGeom prst="rect">
            <a:avLst/>
          </a:prstGeom>
          <a:noFill/>
        </p:spPr>
        <p:txBody>
          <a:bodyPr wrap="square" rtlCol="0">
            <a:spAutoFit/>
          </a:bodyPr>
          <a:lstStyle/>
          <a:p>
            <a:pPr marL="342900" indent="-342900">
              <a:buFont typeface="+mj-lt"/>
              <a:buAutoNum type="arabicPeriod"/>
            </a:pPr>
            <a:r>
              <a:rPr lang="ru-RU" sz="1600" dirty="0">
                <a:latin typeface="Museo Sans Cyrl 300" panose="02000000000000000000" pitchFamily="50" charset="-52"/>
                <a:cs typeface="Arial" panose="020B0604020202020204" pitchFamily="34" charset="0"/>
              </a:rPr>
              <a:t>Оцените свой продукт или услугу с позиции покупателя. Какими недостатками и преимуществами он </a:t>
            </a:r>
            <a:r>
              <a:rPr lang="ru-RU" sz="1600" dirty="0" smtClean="0">
                <a:latin typeface="Museo Sans Cyrl 300" panose="02000000000000000000" pitchFamily="50" charset="-52"/>
                <a:cs typeface="Arial" panose="020B0604020202020204" pitchFamily="34" charset="0"/>
              </a:rPr>
              <a:t>обладает?</a:t>
            </a:r>
            <a:endParaRPr lang="en-US" sz="1600" dirty="0" smtClean="0">
              <a:latin typeface="Museo Sans Cyrl 300" panose="02000000000000000000" pitchFamily="50" charset="-52"/>
              <a:cs typeface="Arial" panose="020B0604020202020204" pitchFamily="34" charset="0"/>
            </a:endParaRPr>
          </a:p>
          <a:p>
            <a:pPr marL="342900" indent="-342900">
              <a:buFont typeface="+mj-lt"/>
              <a:buAutoNum type="arabicPeriod"/>
            </a:pPr>
            <a:r>
              <a:rPr lang="ru-RU" sz="1600" dirty="0" smtClean="0">
                <a:latin typeface="Museo Sans Cyrl 300" panose="02000000000000000000" pitchFamily="50" charset="-52"/>
                <a:cs typeface="Arial" panose="020B0604020202020204" pitchFamily="34" charset="0"/>
              </a:rPr>
              <a:t>Какие </a:t>
            </a:r>
            <a:r>
              <a:rPr lang="ru-RU" sz="1600" dirty="0">
                <a:latin typeface="Museo Sans Cyrl 300" panose="02000000000000000000" pitchFamily="50" charset="-52"/>
                <a:cs typeface="Arial" panose="020B0604020202020204" pitchFamily="34" charset="0"/>
              </a:rPr>
              <a:t>минусы и плюсы он имеет относительно ваших конкурентов? Например, лодки конкурента выполнены из трёхслойного материала и могут перевозиться в багажнике авто, а ваши из шестислойного — обладают повышенной прочностью и мореходностью, но сложнее </a:t>
            </a:r>
            <a:r>
              <a:rPr lang="ru-RU" sz="1600" dirty="0" smtClean="0">
                <a:latin typeface="Museo Sans Cyrl 300" panose="02000000000000000000" pitchFamily="50" charset="-52"/>
                <a:cs typeface="Arial" panose="020B0604020202020204" pitchFamily="34" charset="0"/>
              </a:rPr>
              <a:t>транспортировать.</a:t>
            </a:r>
            <a:endParaRPr lang="en-US" sz="1600" dirty="0" smtClean="0">
              <a:latin typeface="Museo Sans Cyrl 300" panose="02000000000000000000" pitchFamily="50" charset="-52"/>
              <a:cs typeface="Arial" panose="020B0604020202020204" pitchFamily="34" charset="0"/>
            </a:endParaRPr>
          </a:p>
          <a:p>
            <a:pPr marL="342900" indent="-342900">
              <a:buFont typeface="+mj-lt"/>
              <a:buAutoNum type="arabicPeriod"/>
            </a:pPr>
            <a:r>
              <a:rPr lang="ru-RU" sz="1600" dirty="0" smtClean="0">
                <a:latin typeface="Museo Sans Cyrl 300" panose="02000000000000000000" pitchFamily="50" charset="-52"/>
                <a:cs typeface="Arial" panose="020B0604020202020204" pitchFamily="34" charset="0"/>
              </a:rPr>
              <a:t>Опросите </a:t>
            </a:r>
            <a:r>
              <a:rPr lang="ru-RU" sz="1600" dirty="0">
                <a:latin typeface="Museo Sans Cyrl 300" panose="02000000000000000000" pitchFamily="50" charset="-52"/>
                <a:cs typeface="Arial" panose="020B0604020202020204" pitchFamily="34" charset="0"/>
              </a:rPr>
              <a:t>своих лояльных клиентов на предмет недостатков и преимуществ с их точки </a:t>
            </a:r>
            <a:r>
              <a:rPr lang="ru-RU" sz="1600" dirty="0" smtClean="0">
                <a:latin typeface="Museo Sans Cyrl 300" panose="02000000000000000000" pitchFamily="50" charset="-52"/>
                <a:cs typeface="Arial" panose="020B0604020202020204" pitchFamily="34" charset="0"/>
              </a:rPr>
              <a:t>зрения.</a:t>
            </a:r>
            <a:endParaRPr lang="en-US" sz="1600" dirty="0" smtClean="0">
              <a:latin typeface="Museo Sans Cyrl 300" panose="02000000000000000000" pitchFamily="50" charset="-52"/>
              <a:cs typeface="Arial" panose="020B0604020202020204" pitchFamily="34" charset="0"/>
            </a:endParaRPr>
          </a:p>
          <a:p>
            <a:pPr marL="342900" indent="-342900">
              <a:buFont typeface="+mj-lt"/>
              <a:buAutoNum type="arabicPeriod"/>
            </a:pPr>
            <a:r>
              <a:rPr lang="ru-RU" sz="1600" dirty="0" smtClean="0">
                <a:latin typeface="Museo Sans Cyrl 300" panose="02000000000000000000" pitchFamily="50" charset="-52"/>
                <a:cs typeface="Arial" panose="020B0604020202020204" pitchFamily="34" charset="0"/>
              </a:rPr>
              <a:t>Определите </a:t>
            </a:r>
            <a:r>
              <a:rPr lang="ru-RU" sz="1600" dirty="0">
                <a:latin typeface="Museo Sans Cyrl 300" panose="02000000000000000000" pitchFamily="50" charset="-52"/>
                <a:cs typeface="Arial" panose="020B0604020202020204" pitchFamily="34" charset="0"/>
              </a:rPr>
              <a:t>три основных недостатка продукта или услуги, которые будете озвучивать покупателю. Важно, чтобы эти недостатки соответствовали той целевой аудитории, на которую будут </a:t>
            </a:r>
            <a:r>
              <a:rPr lang="ru-RU" sz="1600" dirty="0" smtClean="0">
                <a:latin typeface="Museo Sans Cyrl 300" panose="02000000000000000000" pitchFamily="50" charset="-52"/>
                <a:cs typeface="Arial" panose="020B0604020202020204" pitchFamily="34" charset="0"/>
              </a:rPr>
              <a:t>транслироваться. Проанализируйте</a:t>
            </a:r>
            <a:r>
              <a:rPr lang="ru-RU" sz="1600" dirty="0">
                <a:latin typeface="Museo Sans Cyrl 300" panose="02000000000000000000" pitchFamily="50" charset="-52"/>
                <a:cs typeface="Arial" panose="020B0604020202020204" pitchFamily="34" charset="0"/>
              </a:rPr>
              <a:t>, какие преимущества компенсируют основные недостатки.</a:t>
            </a:r>
          </a:p>
        </p:txBody>
      </p:sp>
    </p:spTree>
    <p:extLst>
      <p:ext uri="{BB962C8B-B14F-4D97-AF65-F5344CB8AC3E}">
        <p14:creationId xmlns:p14="http://schemas.microsoft.com/office/powerpoint/2010/main" val="2398904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805709" y="1721634"/>
            <a:ext cx="3693943" cy="695062"/>
          </a:xfrm>
          <a:prstGeom prst="rect">
            <a:avLst/>
          </a:prstGeom>
          <a:noFill/>
        </p:spPr>
        <p:txBody>
          <a:bodyPr wrap="square" rtlCol="0">
            <a:spAutoFit/>
          </a:bodyPr>
          <a:lstStyle/>
          <a:p>
            <a:pPr>
              <a:lnSpc>
                <a:spcPts val="4667"/>
              </a:lnSpc>
            </a:pPr>
            <a:r>
              <a:rPr lang="ru-RU" sz="3200" spc="-133" dirty="0">
                <a:latin typeface="Museo Sans Cyrl 300" charset="0"/>
                <a:ea typeface="Museo Sans Cyrl 300" charset="0"/>
                <a:cs typeface="Museo Sans Cyrl 300" charset="0"/>
              </a:rPr>
              <a:t>Шаг 2. Внедрение</a:t>
            </a:r>
          </a:p>
        </p:txBody>
      </p:sp>
      <p:sp>
        <p:nvSpPr>
          <p:cNvPr id="5" name="TextBox 4"/>
          <p:cNvSpPr txBox="1"/>
          <p:nvPr/>
        </p:nvSpPr>
        <p:spPr>
          <a:xfrm>
            <a:off x="1795766" y="1130680"/>
            <a:ext cx="4965963" cy="772006"/>
          </a:xfrm>
          <a:prstGeom prst="rect">
            <a:avLst/>
          </a:prstGeom>
          <a:noFill/>
        </p:spPr>
        <p:txBody>
          <a:bodyPr wrap="square" rtlCol="0">
            <a:spAutoFit/>
          </a:bodyPr>
          <a:lstStyle/>
          <a:p>
            <a:pPr>
              <a:lnSpc>
                <a:spcPts val="5333"/>
              </a:lnSpc>
            </a:pPr>
            <a:r>
              <a:rPr lang="ru-RU" sz="4267" b="1" spc="200" dirty="0">
                <a:latin typeface="Museo Sans Cyrl 900" charset="0"/>
                <a:ea typeface="Museo Sans Cyrl 900" charset="0"/>
                <a:cs typeface="Museo Sans Cyrl 900" charset="0"/>
              </a:rPr>
              <a:t>Как внедрить?</a:t>
            </a:r>
          </a:p>
        </p:txBody>
      </p:sp>
      <p:sp>
        <p:nvSpPr>
          <p:cNvPr id="8" name="TextBox 7"/>
          <p:cNvSpPr txBox="1"/>
          <p:nvPr/>
        </p:nvSpPr>
        <p:spPr>
          <a:xfrm>
            <a:off x="1522470" y="2470716"/>
            <a:ext cx="9330912" cy="2308324"/>
          </a:xfrm>
          <a:prstGeom prst="rect">
            <a:avLst/>
          </a:prstGeom>
          <a:noFill/>
        </p:spPr>
        <p:txBody>
          <a:bodyPr wrap="square" rtlCol="0">
            <a:spAutoFit/>
          </a:bodyPr>
          <a:lstStyle/>
          <a:p>
            <a:pPr marL="342900" indent="-342900">
              <a:buFont typeface="+mj-lt"/>
              <a:buAutoNum type="arabicPeriod"/>
            </a:pPr>
            <a:r>
              <a:rPr lang="ru-RU" sz="1600" dirty="0">
                <a:latin typeface="Museo Sans Cyrl 300" panose="02000000000000000000" pitchFamily="50" charset="-52"/>
                <a:cs typeface="Arial" panose="020B0604020202020204" pitchFamily="34" charset="0"/>
              </a:rPr>
              <a:t>Составьте скрипт разговора и звонка для своих менеджеров, в котором укажите недостатки и компенсирующие их преимущества товара или услуги. Не забудьте про последовательность: сначала озвучьте минусы и недостатки, а после закройте </a:t>
            </a:r>
            <a:r>
              <a:rPr lang="ru-RU" sz="1600" dirty="0" smtClean="0">
                <a:latin typeface="Museo Sans Cyrl 300" panose="02000000000000000000" pitchFamily="50" charset="-52"/>
                <a:cs typeface="Arial" panose="020B0604020202020204" pitchFamily="34" charset="0"/>
              </a:rPr>
              <a:t>их.</a:t>
            </a:r>
            <a:endParaRPr lang="en-US" sz="1600" dirty="0" smtClean="0">
              <a:latin typeface="Museo Sans Cyrl 300" panose="02000000000000000000" pitchFamily="50" charset="-52"/>
              <a:cs typeface="Arial" panose="020B0604020202020204" pitchFamily="34" charset="0"/>
            </a:endParaRPr>
          </a:p>
          <a:p>
            <a:pPr marL="342900" indent="-342900">
              <a:buFont typeface="+mj-lt"/>
              <a:buAutoNum type="arabicPeriod"/>
            </a:pPr>
            <a:r>
              <a:rPr lang="ru-RU" sz="1600" dirty="0" smtClean="0">
                <a:latin typeface="Museo Sans Cyrl 300" panose="02000000000000000000" pitchFamily="50" charset="-52"/>
                <a:cs typeface="Arial" panose="020B0604020202020204" pitchFamily="34" charset="0"/>
              </a:rPr>
              <a:t>При </a:t>
            </a:r>
            <a:r>
              <a:rPr lang="ru-RU" sz="1600" dirty="0">
                <a:latin typeface="Museo Sans Cyrl 300" panose="02000000000000000000" pitchFamily="50" charset="-52"/>
                <a:cs typeface="Arial" panose="020B0604020202020204" pitchFamily="34" charset="0"/>
              </a:rPr>
              <a:t>разработке новых рекламных материалов укажите недостатки и компенсирующие их </a:t>
            </a:r>
            <a:r>
              <a:rPr lang="ru-RU" sz="1600" dirty="0" smtClean="0">
                <a:latin typeface="Museo Sans Cyrl 300" panose="02000000000000000000" pitchFamily="50" charset="-52"/>
                <a:cs typeface="Arial" panose="020B0604020202020204" pitchFamily="34" charset="0"/>
              </a:rPr>
              <a:t>преимущества.</a:t>
            </a:r>
            <a:endParaRPr lang="en-US" sz="1600" dirty="0" smtClean="0">
              <a:latin typeface="Museo Sans Cyrl 300" panose="02000000000000000000" pitchFamily="50" charset="-52"/>
              <a:cs typeface="Arial" panose="020B0604020202020204" pitchFamily="34" charset="0"/>
            </a:endParaRPr>
          </a:p>
          <a:p>
            <a:pPr marL="342900" indent="-342900">
              <a:buFont typeface="+mj-lt"/>
              <a:buAutoNum type="arabicPeriod"/>
            </a:pPr>
            <a:r>
              <a:rPr lang="ru-RU" sz="1600" dirty="0" smtClean="0">
                <a:latin typeface="Museo Sans Cyrl 300" panose="02000000000000000000" pitchFamily="50" charset="-52"/>
                <a:cs typeface="Arial" panose="020B0604020202020204" pitchFamily="34" charset="0"/>
              </a:rPr>
              <a:t>Если </a:t>
            </a:r>
            <a:r>
              <a:rPr lang="ru-RU" sz="1600" dirty="0">
                <a:latin typeface="Museo Sans Cyrl 300" panose="02000000000000000000" pitchFamily="50" charset="-52"/>
                <a:cs typeface="Arial" panose="020B0604020202020204" pitchFamily="34" charset="0"/>
              </a:rPr>
              <a:t>вы используете для продажи сайты, укажите недостатки и преимущества на продуктовой </a:t>
            </a:r>
            <a:r>
              <a:rPr lang="ru-RU" sz="1600" dirty="0" smtClean="0">
                <a:latin typeface="Museo Sans Cyrl 300" panose="02000000000000000000" pitchFamily="50" charset="-52"/>
                <a:cs typeface="Arial" panose="020B0604020202020204" pitchFamily="34" charset="0"/>
              </a:rPr>
              <a:t>странице.</a:t>
            </a:r>
            <a:endParaRPr lang="en-US" sz="1600" dirty="0" smtClean="0">
              <a:latin typeface="Museo Sans Cyrl 300" panose="02000000000000000000" pitchFamily="50" charset="-52"/>
              <a:cs typeface="Arial" panose="020B0604020202020204" pitchFamily="34" charset="0"/>
            </a:endParaRPr>
          </a:p>
          <a:p>
            <a:pPr marL="342900" indent="-342900">
              <a:buFont typeface="+mj-lt"/>
              <a:buAutoNum type="arabicPeriod"/>
            </a:pPr>
            <a:r>
              <a:rPr lang="ru-RU" sz="1600" dirty="0" smtClean="0">
                <a:latin typeface="Museo Sans Cyrl 300" panose="02000000000000000000" pitchFamily="50" charset="-52"/>
                <a:cs typeface="Arial" panose="020B0604020202020204" pitchFamily="34" charset="0"/>
              </a:rPr>
              <a:t>Проанализируйте </a:t>
            </a:r>
            <a:r>
              <a:rPr lang="ru-RU" sz="1600" dirty="0">
                <a:latin typeface="Museo Sans Cyrl 300" panose="02000000000000000000" pitchFamily="50" charset="-52"/>
                <a:cs typeface="Arial" panose="020B0604020202020204" pitchFamily="34" charset="0"/>
              </a:rPr>
              <a:t>свои каналы продаж: каким образом ещё можно внедрить данный триггер в вашем бизнесе?</a:t>
            </a:r>
          </a:p>
        </p:txBody>
      </p:sp>
    </p:spTree>
    <p:extLst>
      <p:ext uri="{BB962C8B-B14F-4D97-AF65-F5344CB8AC3E}">
        <p14:creationId xmlns:p14="http://schemas.microsoft.com/office/powerpoint/2010/main" val="3911037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1513</Words>
  <Application>Microsoft Office PowerPoint</Application>
  <PresentationFormat>Широкоэкранный</PresentationFormat>
  <Paragraphs>131</Paragraphs>
  <Slides>23</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23</vt:i4>
      </vt:variant>
    </vt:vector>
  </HeadingPairs>
  <TitlesOfParts>
    <vt:vector size="33" baseType="lpstr">
      <vt:lpstr>Arial</vt:lpstr>
      <vt:lpstr>Calibri</vt:lpstr>
      <vt:lpstr>Calibri Light</vt:lpstr>
      <vt:lpstr>Museo Sans Cyrl 100</vt:lpstr>
      <vt:lpstr>Museo Sans Cyrl 300</vt:lpstr>
      <vt:lpstr>Museo Sans Cyrl 500</vt:lpstr>
      <vt:lpstr>Museo Sans Cyrl 700</vt:lpstr>
      <vt:lpstr>Museo Sans Cyrl 900</vt:lpstr>
      <vt:lpstr>MuseoSansCyrl-100</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light</cp:lastModifiedBy>
  <cp:revision>4</cp:revision>
  <dcterms:created xsi:type="dcterms:W3CDTF">2016-08-06T11:57:06Z</dcterms:created>
  <dcterms:modified xsi:type="dcterms:W3CDTF">2016-09-09T18:54:35Z</dcterms:modified>
</cp:coreProperties>
</file>